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sldIdLst>
    <p:sldId id="256" r:id="rId2"/>
    <p:sldId id="889" r:id="rId3"/>
    <p:sldId id="885" r:id="rId4"/>
    <p:sldId id="875" r:id="rId5"/>
    <p:sldId id="891" r:id="rId6"/>
    <p:sldId id="876" r:id="rId7"/>
    <p:sldId id="886" r:id="rId8"/>
    <p:sldId id="878" r:id="rId9"/>
    <p:sldId id="893" r:id="rId10"/>
    <p:sldId id="892" r:id="rId11"/>
    <p:sldId id="895" r:id="rId12"/>
    <p:sldId id="896" r:id="rId13"/>
    <p:sldId id="881" r:id="rId14"/>
    <p:sldId id="897" r:id="rId15"/>
    <p:sldId id="879" r:id="rId16"/>
    <p:sldId id="562" r:id="rId17"/>
    <p:sldId id="899" r:id="rId18"/>
    <p:sldId id="904" r:id="rId19"/>
    <p:sldId id="894" r:id="rId20"/>
    <p:sldId id="887" r:id="rId21"/>
    <p:sldId id="877" r:id="rId22"/>
    <p:sldId id="483" r:id="rId23"/>
    <p:sldId id="569" r:id="rId24"/>
    <p:sldId id="882" r:id="rId25"/>
    <p:sldId id="900" r:id="rId26"/>
    <p:sldId id="902" r:id="rId27"/>
    <p:sldId id="903" r:id="rId28"/>
    <p:sldId id="890" r:id="rId29"/>
    <p:sldId id="257" r:id="rId30"/>
    <p:sldId id="259" r:id="rId31"/>
    <p:sldId id="913" r:id="rId32"/>
    <p:sldId id="834" r:id="rId33"/>
    <p:sldId id="905" r:id="rId34"/>
    <p:sldId id="906" r:id="rId35"/>
    <p:sldId id="888" r:id="rId36"/>
    <p:sldId id="907" r:id="rId37"/>
    <p:sldId id="908" r:id="rId38"/>
    <p:sldId id="911" r:id="rId39"/>
    <p:sldId id="912" r:id="rId40"/>
    <p:sldId id="874" r:id="rId41"/>
    <p:sldId id="584" r:id="rId42"/>
    <p:sldId id="423" r:id="rId4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8"/>
    <p:restoredTop sz="71771"/>
  </p:normalViewPr>
  <p:slideViewPr>
    <p:cSldViewPr snapToGrid="0" snapToObjects="1">
      <p:cViewPr varScale="1">
        <p:scale>
          <a:sx n="136" d="100"/>
          <a:sy n="136" d="100"/>
        </p:scale>
        <p:origin x="248" y="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jpeg>
</file>

<file path=ppt/media/image13.png>
</file>

<file path=ppt/media/image14.jpeg>
</file>

<file path=ppt/media/image15.jpeg>
</file>

<file path=ppt/media/image150.png>
</file>

<file path=ppt/media/image16.tiff>
</file>

<file path=ppt/media/image17.png>
</file>

<file path=ppt/media/image18.png>
</file>

<file path=ppt/media/image19.png>
</file>

<file path=ppt/media/image2.png>
</file>

<file path=ppt/media/image22.png>
</file>

<file path=ppt/media/image3.pn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9CE97CA-A0FA-2A41-A60F-6D8F4B1B4F6D}" type="datetimeFigureOut">
              <a:rPr lang="en-US" smtClean="0"/>
              <a:t>3/24/22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87938A-5C4B-C644-A452-8D4D784107A7}" type="slidenum">
              <a:rPr lang="en-US" smtClean="0"/>
              <a:t>‹#›</a:t>
            </a:fld>
            <a:endParaRPr lang="en-US"/>
          </a:p>
        </p:txBody>
      </p:sp>
    </p:spTree>
    <p:extLst>
      <p:ext uri="{BB962C8B-B14F-4D97-AF65-F5344CB8AC3E}">
        <p14:creationId xmlns:p14="http://schemas.microsoft.com/office/powerpoint/2010/main" val="1499365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 I’m Matt Engelhard from the Division of Translational Biomedical Informatics within the Biostatistics &amp; Bioinformatics Department</a:t>
            </a:r>
          </a:p>
          <a:p>
            <a:r>
              <a:rPr lang="en-US" dirty="0"/>
              <a:t>In this lecture, we’re going to take a look at the dark underbelly of EHR data – the unstructured data</a:t>
            </a:r>
          </a:p>
          <a:p>
            <a:r>
              <a:rPr lang="en-US" dirty="0"/>
              <a:t>Although these data can be more difficult to work with compared to structured data, they’re also rich in clinically relevant information you won’t find elsewhere in the EHR</a:t>
            </a:r>
          </a:p>
          <a:p>
            <a:r>
              <a:rPr lang="en-US" dirty="0"/>
              <a:t>So, we want to make sure we know how to take advantage of them and incorporate them in our prediction models. Let's get started.</a:t>
            </a:r>
          </a:p>
        </p:txBody>
      </p:sp>
      <p:sp>
        <p:nvSpPr>
          <p:cNvPr id="4" name="Slide Number Placeholder 3"/>
          <p:cNvSpPr>
            <a:spLocks noGrp="1"/>
          </p:cNvSpPr>
          <p:nvPr>
            <p:ph type="sldNum" sz="quarter" idx="5"/>
          </p:nvPr>
        </p:nvSpPr>
        <p:spPr/>
        <p:txBody>
          <a:bodyPr/>
          <a:lstStyle/>
          <a:p>
            <a:fld id="{FA87938A-5C4B-C644-A452-8D4D784107A7}" type="slidenum">
              <a:rPr lang="en-US" smtClean="0"/>
              <a:t>1</a:t>
            </a:fld>
            <a:endParaRPr lang="en-US"/>
          </a:p>
        </p:txBody>
      </p:sp>
    </p:spTree>
    <p:extLst>
      <p:ext uri="{BB962C8B-B14F-4D97-AF65-F5344CB8AC3E}">
        <p14:creationId xmlns:p14="http://schemas.microsoft.com/office/powerpoint/2010/main" val="42434821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Continuing on, we see all those different elements I mentioned</a:t>
            </a:r>
          </a:p>
          <a:p>
            <a:r>
              <a:rPr lang="en-US" dirty="0"/>
              <a:t>His past medical history, medications, review of systems</a:t>
            </a:r>
          </a:p>
        </p:txBody>
      </p:sp>
      <p:sp>
        <p:nvSpPr>
          <p:cNvPr id="4" name="Slide Number Placeholder 3"/>
          <p:cNvSpPr>
            <a:spLocks noGrp="1"/>
          </p:cNvSpPr>
          <p:nvPr>
            <p:ph type="sldNum" sz="quarter" idx="5"/>
          </p:nvPr>
        </p:nvSpPr>
        <p:spPr/>
        <p:txBody>
          <a:bodyPr/>
          <a:lstStyle/>
          <a:p>
            <a:fld id="{FA87938A-5C4B-C644-A452-8D4D784107A7}" type="slidenum">
              <a:rPr lang="en-US" smtClean="0"/>
              <a:t>11</a:t>
            </a:fld>
            <a:endParaRPr lang="en-US"/>
          </a:p>
        </p:txBody>
      </p:sp>
    </p:spTree>
    <p:extLst>
      <p:ext uri="{BB962C8B-B14F-4D97-AF65-F5344CB8AC3E}">
        <p14:creationId xmlns:p14="http://schemas.microsoft.com/office/powerpoint/2010/main" val="1260909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we get to the assessment and plan --</a:t>
            </a:r>
          </a:p>
          <a:p>
            <a:r>
              <a:rPr lang="en-US" dirty="0"/>
              <a:t>This is the providers putting all the pieces together, summarizing the situation, and plotting next steps</a:t>
            </a:r>
          </a:p>
          <a:p>
            <a:endParaRPr lang="en-US" dirty="0"/>
          </a:p>
          <a:p>
            <a:r>
              <a:rPr lang="en-US" dirty="0"/>
              <a:t>The structured data will tell us a little bit about what they ended up doing, but it won’t really tell us why.</a:t>
            </a:r>
          </a:p>
          <a:p>
            <a:r>
              <a:rPr lang="en-US" dirty="0"/>
              <a:t>Here we get quite a bit of insight into the details of their thought process at the time.</a:t>
            </a:r>
          </a:p>
          <a:p>
            <a:endParaRPr lang="en-US" dirty="0"/>
          </a:p>
          <a:p>
            <a:r>
              <a:rPr lang="en-US" dirty="0"/>
              <a:t>This is not something you’ll find in a csv file</a:t>
            </a:r>
          </a:p>
        </p:txBody>
      </p:sp>
      <p:sp>
        <p:nvSpPr>
          <p:cNvPr id="4" name="Slide Number Placeholder 3"/>
          <p:cNvSpPr>
            <a:spLocks noGrp="1"/>
          </p:cNvSpPr>
          <p:nvPr>
            <p:ph type="sldNum" sz="quarter" idx="5"/>
          </p:nvPr>
        </p:nvSpPr>
        <p:spPr/>
        <p:txBody>
          <a:bodyPr/>
          <a:lstStyle/>
          <a:p>
            <a:fld id="{FA87938A-5C4B-C644-A452-8D4D784107A7}" type="slidenum">
              <a:rPr lang="en-US" smtClean="0"/>
              <a:t>12</a:t>
            </a:fld>
            <a:endParaRPr lang="en-US"/>
          </a:p>
        </p:txBody>
      </p:sp>
    </p:spTree>
    <p:extLst>
      <p:ext uri="{BB962C8B-B14F-4D97-AF65-F5344CB8AC3E}">
        <p14:creationId xmlns:p14="http://schemas.microsoft.com/office/powerpoint/2010/main" val="2627038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you might think – well, this is interesting, and maybe it was very important at the time, but is it really important for the kinds of things that I want to do with the data.</a:t>
            </a:r>
          </a:p>
          <a:p>
            <a:endParaRPr lang="en-US" dirty="0"/>
          </a:p>
          <a:p>
            <a:r>
              <a:rPr lang="en-US" dirty="0"/>
              <a:t>And of course it depends on what you’re doing, exactly, but in general the answer it YES – it matters more than you might think</a:t>
            </a:r>
          </a:p>
          <a:p>
            <a:endParaRPr lang="en-US" dirty="0"/>
          </a:p>
          <a:p>
            <a:r>
              <a:rPr lang="en-US" dirty="0"/>
              <a:t>Here’s the key finding of a recent JAMIA paper focused on identifying cardiovascular diseases and procedures from EHR data</a:t>
            </a:r>
          </a:p>
          <a:p>
            <a:r>
              <a:rPr lang="en-US" dirty="0"/>
              <a:t>Each of these concepts was identified by chart review by clinical expert annotators</a:t>
            </a:r>
          </a:p>
          <a:p>
            <a:endParaRPr lang="en-US" dirty="0"/>
          </a:p>
          <a:p>
            <a:r>
              <a:rPr lang="en-US" dirty="0"/>
              <a:t>And then they train models to identify those concepts based on</a:t>
            </a:r>
          </a:p>
          <a:p>
            <a:r>
              <a:rPr lang="en-US" dirty="0"/>
              <a:t>(a) structured data – this is “EHR-S”</a:t>
            </a:r>
          </a:p>
          <a:p>
            <a:r>
              <a:rPr lang="en-US" dirty="0"/>
              <a:t>And (b) clinical notes – this is “EHR-U”</a:t>
            </a:r>
          </a:p>
          <a:p>
            <a:endParaRPr lang="en-US" dirty="0"/>
          </a:p>
          <a:p>
            <a:r>
              <a:rPr lang="en-US" dirty="0"/>
              <a:t>Their findings tell a pretty consistent and compelling story</a:t>
            </a:r>
          </a:p>
          <a:p>
            <a:endParaRPr lang="en-US" dirty="0"/>
          </a:p>
          <a:p>
            <a:r>
              <a:rPr lang="en-US" dirty="0"/>
              <a:t>Both approaches do pretty well in terms of precision – also known as positive predictive value – in other words, both models are usually right when they tell you they’ve identified one of these concepts</a:t>
            </a:r>
          </a:p>
          <a:p>
            <a:r>
              <a:rPr lang="en-US" dirty="0"/>
              <a:t>However, the recall – aka the sensitivity – is FAR better for the unstructured models</a:t>
            </a:r>
          </a:p>
          <a:p>
            <a:endParaRPr lang="en-US" dirty="0"/>
          </a:p>
          <a:p>
            <a:r>
              <a:rPr lang="en-US" dirty="0"/>
              <a:t>Very often, the structured data models miss it</a:t>
            </a:r>
          </a:p>
          <a:p>
            <a:r>
              <a:rPr lang="en-US" dirty="0"/>
              <a:t>And if you look through the details, they do a good job building these models</a:t>
            </a:r>
          </a:p>
          <a:p>
            <a:r>
              <a:rPr lang="en-US" dirty="0"/>
              <a:t>The issue is not the models themselves – it’s that the structured data very often doesn’t contain the relevant information. It’s only found in the notes.</a:t>
            </a:r>
          </a:p>
        </p:txBody>
      </p:sp>
      <p:sp>
        <p:nvSpPr>
          <p:cNvPr id="4" name="Slide Number Placeholder 3"/>
          <p:cNvSpPr>
            <a:spLocks noGrp="1"/>
          </p:cNvSpPr>
          <p:nvPr>
            <p:ph type="sldNum" sz="quarter" idx="5"/>
          </p:nvPr>
        </p:nvSpPr>
        <p:spPr/>
        <p:txBody>
          <a:bodyPr/>
          <a:lstStyle/>
          <a:p>
            <a:fld id="{FA87938A-5C4B-C644-A452-8D4D784107A7}" type="slidenum">
              <a:rPr lang="en-US" smtClean="0"/>
              <a:t>13</a:t>
            </a:fld>
            <a:endParaRPr lang="en-US"/>
          </a:p>
        </p:txBody>
      </p:sp>
    </p:spTree>
    <p:extLst>
      <p:ext uri="{BB962C8B-B14F-4D97-AF65-F5344CB8AC3E}">
        <p14:creationId xmlns:p14="http://schemas.microsoft.com/office/powerpoint/2010/main" val="311791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hopefully I’ve convinced you that the notes matter</a:t>
            </a:r>
          </a:p>
          <a:p>
            <a:r>
              <a:rPr lang="en-US" dirty="0"/>
              <a:t>What about images?</a:t>
            </a:r>
          </a:p>
          <a:p>
            <a:endParaRPr lang="en-US" dirty="0"/>
          </a:p>
          <a:p>
            <a:r>
              <a:rPr lang="en-US" dirty="0"/>
              <a:t>Going back to our case, we know this patient also had a CT scan</a:t>
            </a:r>
          </a:p>
        </p:txBody>
      </p:sp>
      <p:sp>
        <p:nvSpPr>
          <p:cNvPr id="4" name="Slide Number Placeholder 3"/>
          <p:cNvSpPr>
            <a:spLocks noGrp="1"/>
          </p:cNvSpPr>
          <p:nvPr>
            <p:ph type="sldNum" sz="quarter" idx="5"/>
          </p:nvPr>
        </p:nvSpPr>
        <p:spPr/>
        <p:txBody>
          <a:bodyPr/>
          <a:lstStyle/>
          <a:p>
            <a:fld id="{FA87938A-5C4B-C644-A452-8D4D784107A7}" type="slidenum">
              <a:rPr lang="en-US" smtClean="0"/>
              <a:t>14</a:t>
            </a:fld>
            <a:endParaRPr lang="en-US"/>
          </a:p>
        </p:txBody>
      </p:sp>
    </p:spTree>
    <p:extLst>
      <p:ext uri="{BB962C8B-B14F-4D97-AF65-F5344CB8AC3E}">
        <p14:creationId xmlns:p14="http://schemas.microsoft.com/office/powerpoint/2010/main" val="39443497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CT slice – this is coming from a really useful site called </a:t>
            </a:r>
            <a:r>
              <a:rPr lang="en-US" dirty="0" err="1"/>
              <a:t>radiopedia</a:t>
            </a:r>
            <a:r>
              <a:rPr lang="en-US" dirty="0"/>
              <a:t> – that shows a large blood clot sitting over the first branching of the main pulmonary artery</a:t>
            </a:r>
          </a:p>
          <a:p>
            <a:r>
              <a:rPr lang="en-US" dirty="0"/>
              <a:t>Reading a CT is a little beyond the current scope, but here we’re looking at a slice of a patient who’s lying down, with their feet coming out toward you, if you could see them</a:t>
            </a:r>
          </a:p>
          <a:p>
            <a:r>
              <a:rPr lang="en-US" dirty="0"/>
              <a:t>And the dark areas on either side of the center are lung tissue</a:t>
            </a:r>
          </a:p>
          <a:p>
            <a:endParaRPr lang="en-US" dirty="0"/>
          </a:p>
          <a:p>
            <a:r>
              <a:rPr lang="en-US" dirty="0"/>
              <a:t>So again, think about all the information that’s contained in this image</a:t>
            </a:r>
          </a:p>
          <a:p>
            <a:r>
              <a:rPr lang="en-US" dirty="0"/>
              <a:t>Without being a radiologist, it’s a little bit hard to even think it through</a:t>
            </a:r>
          </a:p>
          <a:p>
            <a:endParaRPr lang="en-US" dirty="0"/>
          </a:p>
          <a:p>
            <a:r>
              <a:rPr lang="en-US" dirty="0"/>
              <a:t>But it shouldn’t be too hard to convince yourself that there’s a ton information here about the physical characteristics of the blood clot, the surrounding vessels and tissue, and this patient’s anatomy</a:t>
            </a:r>
          </a:p>
          <a:p>
            <a:r>
              <a:rPr lang="en-US" dirty="0"/>
              <a:t>1000 words wouldn’t be nearly enough to describe it all</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little to none of this information makes it into structured fields</a:t>
            </a:r>
          </a:p>
          <a:p>
            <a:r>
              <a:rPr lang="en-US" dirty="0"/>
              <a:t>The structured data tells us that the CT scan happened, and what was done as a result – that’s about it.</a:t>
            </a:r>
          </a:p>
          <a:p>
            <a:endParaRPr lang="en-US" dirty="0"/>
          </a:p>
          <a:p>
            <a:r>
              <a:rPr lang="en-US" dirty="0"/>
              <a:t>Now, on top of the scan itself, there will be a note with the radiologist’s description of the image and their interpretation</a:t>
            </a:r>
          </a:p>
          <a:p>
            <a:r>
              <a:rPr lang="en-US" dirty="0"/>
              <a:t>So, if we use that note, we get part of the way there – we get information about this scan, as interpreted by the radiologist, that is not found in structured fields</a:t>
            </a:r>
          </a:p>
          <a:p>
            <a:endParaRPr lang="en-US" dirty="0"/>
          </a:p>
          <a:p>
            <a:r>
              <a:rPr lang="en-US" dirty="0"/>
              <a:t>Even so, the original scan of course contains more information than the radiologist’s note – at the end of the day, both are very valuable</a:t>
            </a:r>
          </a:p>
        </p:txBody>
      </p:sp>
      <p:sp>
        <p:nvSpPr>
          <p:cNvPr id="4" name="Slide Number Placeholder 3"/>
          <p:cNvSpPr>
            <a:spLocks noGrp="1"/>
          </p:cNvSpPr>
          <p:nvPr>
            <p:ph type="sldNum" sz="quarter" idx="5"/>
          </p:nvPr>
        </p:nvSpPr>
        <p:spPr/>
        <p:txBody>
          <a:bodyPr/>
          <a:lstStyle/>
          <a:p>
            <a:fld id="{FA87938A-5C4B-C644-A452-8D4D784107A7}" type="slidenum">
              <a:rPr lang="en-US" smtClean="0"/>
              <a:t>15</a:t>
            </a:fld>
            <a:endParaRPr lang="en-US"/>
          </a:p>
        </p:txBody>
      </p:sp>
    </p:spTree>
    <p:extLst>
      <p:ext uri="{BB962C8B-B14F-4D97-AF65-F5344CB8AC3E}">
        <p14:creationId xmlns:p14="http://schemas.microsoft.com/office/powerpoint/2010/main" val="38840253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a:t>But as before, we don’t really need to speculate about the value of information in images, or our ability to extract this information</a:t>
            </a:r>
          </a:p>
          <a:p>
            <a:pPr marL="171450" indent="-171450">
              <a:buFontTx/>
              <a:buChar char="-"/>
            </a:pPr>
            <a:endParaRPr lang="en-US" baseline="0" dirty="0"/>
          </a:p>
          <a:p>
            <a:pPr marL="171450" indent="-171450">
              <a:buFontTx/>
              <a:buChar char="-"/>
            </a:pPr>
            <a:r>
              <a:rPr lang="en-US" baseline="0" dirty="0"/>
              <a:t>Over the last few years, we’ve seen quite a few results showing that deep neural networks, if given a sufficiently large dataset to learn from -- are capable of analyzing medical images as well as – or in some cases, better than – trained specialists</a:t>
            </a:r>
          </a:p>
          <a:p>
            <a:pPr marL="171450" indent="-171450">
              <a:buFontTx/>
              <a:buChar char="-"/>
            </a:pPr>
            <a:endParaRPr lang="en-US" baseline="0" dirty="0"/>
          </a:p>
          <a:p>
            <a:pPr marL="171450" indent="-171450">
              <a:buFontTx/>
              <a:buChar char="-"/>
            </a:pPr>
            <a:r>
              <a:rPr lang="en-US" baseline="0" dirty="0"/>
              <a:t>Here we see the performance of a model that takes a fundoscopic image – that is, an image of the back of the eye – and predicts whether the patient has referrable diabetic retinopathy.</a:t>
            </a:r>
          </a:p>
          <a:p>
            <a:pPr marL="171450" indent="-171450">
              <a:buFontTx/>
              <a:buChar char="-"/>
            </a:pPr>
            <a:r>
              <a:rPr lang="en-US" baseline="0" dirty="0"/>
              <a:t>In this case, we see that the sensitivity and specificity of the model are on par with retina specialists</a:t>
            </a:r>
          </a:p>
          <a:p>
            <a:pPr marL="171450" indent="-171450">
              <a:buFontTx/>
              <a:buChar char="-"/>
            </a:pPr>
            <a:endParaRPr lang="en-US" baseline="0" dirty="0"/>
          </a:p>
          <a:p>
            <a:pPr marL="171450" indent="-171450">
              <a:buFontTx/>
              <a:buChar char="-"/>
            </a:pPr>
            <a:r>
              <a:rPr lang="en-US" baseline="0" dirty="0"/>
              <a:t>And similar findings have been observed in dermatology – a deep neural network was able to identify malignant skin lesions as well as trained dermatologists – as well as in pathology, radiology, </a:t>
            </a:r>
            <a:r>
              <a:rPr lang="en-US" baseline="0" dirty="0" err="1"/>
              <a:t>etc</a:t>
            </a:r>
            <a:endParaRPr lang="en-US" baseline="0" dirty="0"/>
          </a:p>
          <a:p>
            <a:pPr marL="171450" indent="-171450">
              <a:buFontTx/>
              <a:buChar char="-"/>
            </a:pPr>
            <a:r>
              <a:rPr lang="en-US" baseline="0" dirty="0"/>
              <a:t>These results hold only for very specific scenarios and again, they also require large amounts of training data</a:t>
            </a:r>
          </a:p>
          <a:p>
            <a:pPr marL="171450" indent="-171450">
              <a:buFontTx/>
              <a:buChar char="-"/>
            </a:pPr>
            <a:endParaRPr lang="en-US" baseline="0" dirty="0"/>
          </a:p>
          <a:p>
            <a:pPr marL="171450" indent="-171450">
              <a:buFontTx/>
              <a:buChar char="-"/>
            </a:pPr>
            <a:r>
              <a:rPr lang="en-US" baseline="0" dirty="0"/>
              <a:t>Nevertheless, it’s very clear that there’s information in these images that you wouldn’t get from going over a patient’s previous medical history and other information previously captured in structured fields</a:t>
            </a:r>
          </a:p>
        </p:txBody>
      </p:sp>
      <p:sp>
        <p:nvSpPr>
          <p:cNvPr id="4" name="Slide Number Placeholder 3"/>
          <p:cNvSpPr>
            <a:spLocks noGrp="1"/>
          </p:cNvSpPr>
          <p:nvPr>
            <p:ph type="sldNum" sz="quarter" idx="10"/>
          </p:nvPr>
        </p:nvSpPr>
        <p:spPr/>
        <p:txBody>
          <a:bodyPr/>
          <a:lstStyle/>
          <a:p>
            <a:fld id="{0175F3A6-6971-5D47-A3A5-1EDC47BAF5FB}" type="slidenum">
              <a:rPr lang="en-US" smtClean="0"/>
              <a:t>16</a:t>
            </a:fld>
            <a:endParaRPr lang="en-US"/>
          </a:p>
        </p:txBody>
      </p:sp>
    </p:spTree>
    <p:extLst>
      <p:ext uri="{BB962C8B-B14F-4D97-AF65-F5344CB8AC3E}">
        <p14:creationId xmlns:p14="http://schemas.microsoft.com/office/powerpoint/2010/main" val="1796465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going back to our snapshot once more, we do see that this patient had an EKG – an electrocardiogram</a:t>
            </a:r>
          </a:p>
          <a:p>
            <a:endParaRPr lang="en-US" dirty="0"/>
          </a:p>
        </p:txBody>
      </p:sp>
      <p:sp>
        <p:nvSpPr>
          <p:cNvPr id="4" name="Slide Number Placeholder 3"/>
          <p:cNvSpPr>
            <a:spLocks noGrp="1"/>
          </p:cNvSpPr>
          <p:nvPr>
            <p:ph type="sldNum" sz="quarter" idx="5"/>
          </p:nvPr>
        </p:nvSpPr>
        <p:spPr/>
        <p:txBody>
          <a:bodyPr/>
          <a:lstStyle/>
          <a:p>
            <a:fld id="{FA87938A-5C4B-C644-A452-8D4D784107A7}" type="slidenum">
              <a:rPr lang="en-US" smtClean="0"/>
              <a:t>17</a:t>
            </a:fld>
            <a:endParaRPr lang="en-US"/>
          </a:p>
        </p:txBody>
      </p:sp>
    </p:spTree>
    <p:extLst>
      <p:ext uri="{BB962C8B-B14F-4D97-AF65-F5344CB8AC3E}">
        <p14:creationId xmlns:p14="http://schemas.microsoft.com/office/powerpoint/2010/main" val="801611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focus less on electrophysiologic studies today, but suffice to say that an analogous argument holds for these data as well</a:t>
            </a:r>
          </a:p>
          <a:p>
            <a:r>
              <a:rPr lang="en-US" dirty="0"/>
              <a:t>Each of these studies generates a multi-dimensional physiologic time series that contains much more information than the resulting report</a:t>
            </a:r>
          </a:p>
          <a:p>
            <a:endParaRPr lang="en-US" dirty="0"/>
          </a:p>
          <a:p>
            <a:r>
              <a:rPr lang="en-US" dirty="0"/>
              <a:t>And in each case, the value of these data across a range of prediction tasks has been demonstrated in the biomedical literature. In fact, models for these data are fairly similar to the models that are used for image processing</a:t>
            </a:r>
          </a:p>
          <a:p>
            <a:r>
              <a:rPr lang="en-US" dirty="0"/>
              <a:t>I’m focusing even less on digital </a:t>
            </a:r>
            <a:r>
              <a:rPr lang="en-US" dirty="0" err="1"/>
              <a:t>heatlh</a:t>
            </a:r>
            <a:r>
              <a:rPr lang="en-US" dirty="0"/>
              <a:t> data in this lecture – that is, data captured by wearable devices and pertaining to the wearer’s physiology</a:t>
            </a:r>
          </a:p>
          <a:p>
            <a:r>
              <a:rPr lang="en-US" dirty="0"/>
              <a:t>But the same arguments hold for digital </a:t>
            </a:r>
            <a:r>
              <a:rPr lang="en-US" dirty="0" err="1"/>
              <a:t>heatlh</a:t>
            </a:r>
            <a:r>
              <a:rPr lang="en-US" dirty="0"/>
              <a:t> data, too, and we anticipate seeing these data integrated in EHR systems in the near future</a:t>
            </a:r>
          </a:p>
        </p:txBody>
      </p:sp>
      <p:sp>
        <p:nvSpPr>
          <p:cNvPr id="4" name="Slide Number Placeholder 3"/>
          <p:cNvSpPr>
            <a:spLocks noGrp="1"/>
          </p:cNvSpPr>
          <p:nvPr>
            <p:ph type="sldNum" sz="quarter" idx="5"/>
          </p:nvPr>
        </p:nvSpPr>
        <p:spPr/>
        <p:txBody>
          <a:bodyPr/>
          <a:lstStyle/>
          <a:p>
            <a:fld id="{FA87938A-5C4B-C644-A452-8D4D784107A7}" type="slidenum">
              <a:rPr lang="en-US" smtClean="0"/>
              <a:t>18</a:t>
            </a:fld>
            <a:endParaRPr lang="en-US"/>
          </a:p>
        </p:txBody>
      </p:sp>
    </p:spTree>
    <p:extLst>
      <p:ext uri="{BB962C8B-B14F-4D97-AF65-F5344CB8AC3E}">
        <p14:creationId xmlns:p14="http://schemas.microsoft.com/office/powerpoint/2010/main" val="9282394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moving on to HOW we can use unstructured data, let’s take a last, quick, 10000 ft view of why this is a good idea</a:t>
            </a:r>
          </a:p>
          <a:p>
            <a:endParaRPr lang="en-US" dirty="0"/>
          </a:p>
          <a:p>
            <a:r>
              <a:rPr lang="en-US" dirty="0"/>
              <a:t>The first reason, and the one I’ve emphasized most here, is that these data contain information that’s not found in structured fields, yet is useful for a wide variety of analyses and prediction tasks</a:t>
            </a:r>
          </a:p>
          <a:p>
            <a:r>
              <a:rPr lang="en-US" dirty="0"/>
              <a:t>Now, the importance of that data compared to the structured data depends on the task, and knowing whether and when different data elements are likely to be important really depends on clinical knowledge</a:t>
            </a:r>
          </a:p>
          <a:p>
            <a:endParaRPr lang="en-US" dirty="0"/>
          </a:p>
          <a:p>
            <a:r>
              <a:rPr lang="en-US" dirty="0"/>
              <a:t>As a rule of thumb, it’s good to assume that these data MIGHT be important</a:t>
            </a:r>
          </a:p>
          <a:p>
            <a:r>
              <a:rPr lang="en-US" dirty="0"/>
              <a:t>So, when both structured and unstructured data are available, it often make sense to first build a simple model that uses structured data only</a:t>
            </a:r>
          </a:p>
          <a:p>
            <a:r>
              <a:rPr lang="en-US" dirty="0"/>
              <a:t>then see whether you get an improvement from adding an unstructured data modality that you hypothesize may be relevant. We’ll take a look at how to do that in just a moment.</a:t>
            </a:r>
          </a:p>
          <a:p>
            <a:endParaRPr lang="en-US" dirty="0"/>
          </a:p>
          <a:p>
            <a:r>
              <a:rPr lang="en-US" dirty="0"/>
              <a:t>But there are a couple other reasons we might use unstructured data</a:t>
            </a:r>
          </a:p>
          <a:p>
            <a:endParaRPr lang="en-US" dirty="0"/>
          </a:p>
          <a:p>
            <a:r>
              <a:rPr lang="en-US" dirty="0"/>
              <a:t>Reason 2 is that although we might be accessing the data through an EHR system initially, it might be possible to obtain similar data outside of an HER setting as well</a:t>
            </a:r>
          </a:p>
          <a:p>
            <a:r>
              <a:rPr lang="en-US" dirty="0"/>
              <a:t>If we find we can predict malignancy from images of skin lesions available in the HER, for example, we might ultimately aim to adapt and deploy the resulting model in a smartphone app</a:t>
            </a:r>
          </a:p>
          <a:p>
            <a:endParaRPr lang="en-US" dirty="0"/>
          </a:p>
          <a:p>
            <a:r>
              <a:rPr lang="en-US" dirty="0"/>
              <a:t>Finally, a third reason is that in some cases, we want to use unstructured, raw data exactly BECAUSE it has not been interpreted by a provider</a:t>
            </a:r>
          </a:p>
          <a:p>
            <a:r>
              <a:rPr lang="en-US" dirty="0"/>
              <a:t>Most structured data elements are affected by provider decision-making – if the provider things the patient has a PE, they’ll order different labs than if they think the patient had a heart attack</a:t>
            </a:r>
          </a:p>
          <a:p>
            <a:r>
              <a:rPr lang="en-US" dirty="0"/>
              <a:t>In most cases, this is helpful -- we want to take advantage of this information</a:t>
            </a:r>
          </a:p>
          <a:p>
            <a:r>
              <a:rPr lang="en-US" dirty="0"/>
              <a:t>But in other cases – prediction of referable diabetic retinopathy, going back to our earlier example – our goal is just the opposite – we want to see whether an algorithm can identify the condition WITHOUT the retina specialist’s interpretation</a:t>
            </a:r>
          </a:p>
          <a:p>
            <a:r>
              <a:rPr lang="en-US" dirty="0"/>
              <a:t>If that’s the case, we need to avoid structured elements that reflect provider decisions – and instead work only from that fundoscopic image</a:t>
            </a:r>
          </a:p>
        </p:txBody>
      </p:sp>
      <p:sp>
        <p:nvSpPr>
          <p:cNvPr id="4" name="Slide Number Placeholder 3"/>
          <p:cNvSpPr>
            <a:spLocks noGrp="1"/>
          </p:cNvSpPr>
          <p:nvPr>
            <p:ph type="sldNum" sz="quarter" idx="5"/>
          </p:nvPr>
        </p:nvSpPr>
        <p:spPr/>
        <p:txBody>
          <a:bodyPr/>
          <a:lstStyle/>
          <a:p>
            <a:fld id="{FA87938A-5C4B-C644-A452-8D4D784107A7}" type="slidenum">
              <a:rPr lang="en-US" smtClean="0"/>
              <a:t>19</a:t>
            </a:fld>
            <a:endParaRPr lang="en-US"/>
          </a:p>
        </p:txBody>
      </p:sp>
    </p:spTree>
    <p:extLst>
      <p:ext uri="{BB962C8B-B14F-4D97-AF65-F5344CB8AC3E}">
        <p14:creationId xmlns:p14="http://schemas.microsoft.com/office/powerpoint/2010/main" val="42903252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Alright. Let’s see how we can actually use unstructured data. First, we’ll think about how we can incorporate these data in prediction models just on their own -- in other words, we’re not yet combining them with structured data</a:t>
            </a:r>
          </a:p>
        </p:txBody>
      </p:sp>
      <p:sp>
        <p:nvSpPr>
          <p:cNvPr id="4" name="Slide Number Placeholder 3"/>
          <p:cNvSpPr>
            <a:spLocks noGrp="1"/>
          </p:cNvSpPr>
          <p:nvPr>
            <p:ph type="sldNum" sz="quarter" idx="5"/>
          </p:nvPr>
        </p:nvSpPr>
        <p:spPr/>
        <p:txBody>
          <a:bodyPr/>
          <a:lstStyle/>
          <a:p>
            <a:fld id="{FA87938A-5C4B-C644-A452-8D4D784107A7}" type="slidenum">
              <a:rPr lang="en-US" smtClean="0"/>
              <a:t>20</a:t>
            </a:fld>
            <a:endParaRPr lang="en-US"/>
          </a:p>
        </p:txBody>
      </p:sp>
    </p:spTree>
    <p:extLst>
      <p:ext uri="{BB962C8B-B14F-4D97-AF65-F5344CB8AC3E}">
        <p14:creationId xmlns:p14="http://schemas.microsoft.com/office/powerpoint/2010/main" val="1669092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begin by defining unstructured data, contrasting them with structured data, and seeing a few examples</a:t>
            </a:r>
          </a:p>
          <a:p>
            <a:r>
              <a:rPr lang="en-US" dirty="0"/>
              <a:t>then, digging deeper into examples of unstructured data -- clinical notes, images, and so on -- we'll start to see why learning from these data is so important. For those of you who aren't clinicians, I hope this will start to make these data a little more concrete and intuitive</a:t>
            </a:r>
          </a:p>
          <a:p>
            <a:r>
              <a:rPr lang="en-US" dirty="0"/>
              <a:t>Hopefully by this point I'll have convinced you that including these data in predictive models is a good idea, and so we'll start thinking about how we do that</a:t>
            </a:r>
          </a:p>
          <a:p>
            <a:r>
              <a:rPr lang="en-US" dirty="0"/>
              <a:t>First, we'll look at models that use JUST unstructured data -- models that make predictions just from notes, or just from images</a:t>
            </a:r>
          </a:p>
          <a:p>
            <a:r>
              <a:rPr lang="en-US" dirty="0"/>
              <a:t>And then, finally, we'll see how we can combine unstructured data with structured data in our predictive models</a:t>
            </a:r>
          </a:p>
        </p:txBody>
      </p:sp>
      <p:sp>
        <p:nvSpPr>
          <p:cNvPr id="4" name="Slide Number Placeholder 3"/>
          <p:cNvSpPr>
            <a:spLocks noGrp="1"/>
          </p:cNvSpPr>
          <p:nvPr>
            <p:ph type="sldNum" sz="quarter" idx="5"/>
          </p:nvPr>
        </p:nvSpPr>
        <p:spPr/>
        <p:txBody>
          <a:bodyPr/>
          <a:lstStyle/>
          <a:p>
            <a:fld id="{FA87938A-5C4B-C644-A452-8D4D784107A7}" type="slidenum">
              <a:rPr lang="en-US" smtClean="0"/>
              <a:t>2</a:t>
            </a:fld>
            <a:endParaRPr lang="en-US"/>
          </a:p>
        </p:txBody>
      </p:sp>
    </p:spTree>
    <p:extLst>
      <p:ext uri="{BB962C8B-B14F-4D97-AF65-F5344CB8AC3E}">
        <p14:creationId xmlns:p14="http://schemas.microsoft.com/office/powerpoint/2010/main" val="25045573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Let’s set the stage with some pros and cons</a:t>
            </a:r>
          </a:p>
          <a:p>
            <a:pPr lvl="0"/>
            <a:endParaRPr lang="en-US" dirty="0"/>
          </a:p>
          <a:p>
            <a:pPr lvl="0"/>
            <a:r>
              <a:rPr lang="en-US" dirty="0"/>
              <a:t>Structured data, as you know, often require a lot of data wrangling</a:t>
            </a:r>
          </a:p>
          <a:p>
            <a:pPr lvl="0"/>
            <a:r>
              <a:rPr lang="en-US" dirty="0"/>
              <a:t>We have to deal with missing values, which differ from column to column</a:t>
            </a:r>
          </a:p>
          <a:p>
            <a:pPr lvl="0"/>
            <a:r>
              <a:rPr lang="en-US" dirty="0"/>
              <a:t>There might be outliers – these might be incorrectly entered values that we need to identify and remove</a:t>
            </a:r>
          </a:p>
          <a:p>
            <a:pPr lvl="0"/>
            <a:r>
              <a:rPr lang="en-US" dirty="0"/>
              <a:t>There might be formatting issues with our columns, and we might need to make sure the data type in each column is specified and interpreted correctly </a:t>
            </a:r>
          </a:p>
          <a:p>
            <a:pPr lvl="0"/>
            <a:endParaRPr lang="en-US" dirty="0"/>
          </a:p>
          <a:p>
            <a:pPr lvl="0"/>
            <a:r>
              <a:rPr lang="en-US" dirty="0"/>
              <a:t>Dealing with these things takes time, and these issues don’t really apply to unstructured data</a:t>
            </a:r>
          </a:p>
          <a:p>
            <a:pPr lvl="0"/>
            <a:endParaRPr lang="en-US" dirty="0"/>
          </a:p>
          <a:p>
            <a:pPr lvl="0"/>
            <a:r>
              <a:rPr lang="en-US" dirty="0"/>
              <a:t>Instead, we have a whole different set of headaches to deal with</a:t>
            </a:r>
          </a:p>
          <a:p>
            <a:pPr lvl="0"/>
            <a:endParaRPr lang="en-US" dirty="0"/>
          </a:p>
          <a:p>
            <a:pPr lvl="0"/>
            <a:r>
              <a:rPr lang="en-US" dirty="0"/>
              <a:t>One is that unstructured data tend to take up a lot of space.</a:t>
            </a:r>
          </a:p>
          <a:p>
            <a:pPr lvl="0"/>
            <a:r>
              <a:rPr lang="en-US" dirty="0"/>
              <a:t>On top requiring more storage, this means they’re slower to copy and move around</a:t>
            </a:r>
          </a:p>
          <a:p>
            <a:pPr lvl="0"/>
            <a:r>
              <a:rPr lang="en-US" dirty="0"/>
              <a:t>They’re slower to load</a:t>
            </a:r>
          </a:p>
          <a:p>
            <a:pPr lvl="0"/>
            <a:r>
              <a:rPr lang="en-US" dirty="0"/>
              <a:t>And, critically, usually your whole dataset won’t fit in memory at once</a:t>
            </a:r>
          </a:p>
          <a:p>
            <a:pPr lvl="0"/>
            <a:endParaRPr lang="en-US" dirty="0"/>
          </a:p>
          <a:p>
            <a:pPr lvl="0"/>
            <a:r>
              <a:rPr lang="en-US" dirty="0"/>
              <a:t>This means you have to be more thoughtful about how and when you load the data when training your models</a:t>
            </a:r>
          </a:p>
          <a:p>
            <a:pPr lvl="0"/>
            <a:r>
              <a:rPr lang="en-US" dirty="0"/>
              <a:t>Machine learning libraries have tools to help with this, but still, it can be a challenge that you’re much less likely to encounter for most structured datasets</a:t>
            </a:r>
          </a:p>
          <a:p>
            <a:pPr lvl="0"/>
            <a:endParaRPr lang="en-US" dirty="0"/>
          </a:p>
          <a:p>
            <a:pPr lvl="0"/>
            <a:r>
              <a:rPr lang="en-US" dirty="0"/>
              <a:t>The second big challenge is that you really need to have an understanding of the specific modality you’re working with</a:t>
            </a:r>
          </a:p>
          <a:p>
            <a:pPr lvl="0"/>
            <a:r>
              <a:rPr lang="en-US" dirty="0"/>
              <a:t>How it’s stored – different file formats, which is beyond the current scope</a:t>
            </a:r>
          </a:p>
          <a:p>
            <a:pPr lvl="0"/>
            <a:r>
              <a:rPr lang="en-US" dirty="0"/>
              <a:t>And which models are appropriate for a given modality – why they’re appropriate – and how they work.</a:t>
            </a:r>
          </a:p>
        </p:txBody>
      </p:sp>
      <p:sp>
        <p:nvSpPr>
          <p:cNvPr id="4" name="Slide Number Placeholder 3"/>
          <p:cNvSpPr>
            <a:spLocks noGrp="1"/>
          </p:cNvSpPr>
          <p:nvPr>
            <p:ph type="sldNum" sz="quarter" idx="5"/>
          </p:nvPr>
        </p:nvSpPr>
        <p:spPr/>
        <p:txBody>
          <a:bodyPr/>
          <a:lstStyle/>
          <a:p>
            <a:fld id="{FA87938A-5C4B-C644-A452-8D4D784107A7}" type="slidenum">
              <a:rPr lang="en-US" smtClean="0"/>
              <a:t>21</a:t>
            </a:fld>
            <a:endParaRPr lang="en-US"/>
          </a:p>
        </p:txBody>
      </p:sp>
    </p:spTree>
    <p:extLst>
      <p:ext uri="{BB962C8B-B14F-4D97-AF65-F5344CB8AC3E}">
        <p14:creationId xmlns:p14="http://schemas.microsoft.com/office/powerpoint/2010/main" val="3674686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working with images, you’ll need to use a deep neural network designed for image processing to extract predictive features from your images</a:t>
            </a:r>
          </a:p>
          <a:p>
            <a:r>
              <a:rPr lang="en-US" dirty="0"/>
              <a:t>Most often you’ll find that a kind of model called a convolutional neural network is used – this is what was used in all the image processing examples I’ve mentioned so far – but there are a few alternatives to this that are currently being explored in the research literature</a:t>
            </a:r>
          </a:p>
          <a:p>
            <a:endParaRPr lang="en-US" dirty="0"/>
          </a:p>
          <a:p>
            <a:r>
              <a:rPr lang="en-US" dirty="0"/>
              <a:t>Without going into the specifics, the big picture here is that these models work by learning a hierarchy of features that are relevant to a given prediction task</a:t>
            </a:r>
          </a:p>
          <a:p>
            <a:endParaRPr lang="en-US" dirty="0"/>
          </a:p>
          <a:p>
            <a:r>
              <a:rPr lang="en-US" dirty="0"/>
              <a:t>Let’s consider predicting whether a dog is present in the image above</a:t>
            </a:r>
          </a:p>
          <a:p>
            <a:r>
              <a:rPr lang="en-US" dirty="0"/>
              <a:t>The first thing you might notice is that a single pixel, in isolation – whether it’s bright or dark -- doesn’t tell you much about whether a dog is present</a:t>
            </a:r>
          </a:p>
          <a:p>
            <a:endParaRPr lang="en-US" dirty="0"/>
          </a:p>
          <a:p>
            <a:r>
              <a:rPr lang="en-US" dirty="0"/>
              <a:t>Instead of making predictions directly from a weighted average of pixels, the model first identifies simple patterns like edges, shapes, and textures – we call these low-level motifs</a:t>
            </a:r>
          </a:p>
          <a:p>
            <a:endParaRPr lang="en-US" dirty="0"/>
          </a:p>
          <a:p>
            <a:r>
              <a:rPr lang="en-US" dirty="0"/>
              <a:t>It then identifies patterns among the low level motifs – the edges, shapes, and textures combine to form more complex patterns</a:t>
            </a:r>
          </a:p>
          <a:p>
            <a:r>
              <a:rPr lang="en-US" dirty="0"/>
              <a:t>and these in turn combine to form even more complex, distinctive patterns like an eye, an ear, or a paw  -- we call these high-level motifs</a:t>
            </a:r>
          </a:p>
          <a:p>
            <a:endParaRPr lang="en-US" dirty="0"/>
          </a:p>
          <a:p>
            <a:r>
              <a:rPr lang="en-US" dirty="0"/>
              <a:t>Finally, if the image contains an eye, an ear, and a paw in a specific arrangement, the model will predict dog; and if not, it’ll predict no dog</a:t>
            </a:r>
          </a:p>
        </p:txBody>
      </p:sp>
      <p:sp>
        <p:nvSpPr>
          <p:cNvPr id="4" name="Slide Number Placeholder 3"/>
          <p:cNvSpPr>
            <a:spLocks noGrp="1"/>
          </p:cNvSpPr>
          <p:nvPr>
            <p:ph type="sldNum" sz="quarter" idx="5"/>
          </p:nvPr>
        </p:nvSpPr>
        <p:spPr/>
        <p:txBody>
          <a:bodyPr/>
          <a:lstStyle/>
          <a:p>
            <a:fld id="{9FCDE58F-843A-8447-AF7F-7BD31329CDC1}" type="slidenum">
              <a:rPr lang="en-US" smtClean="0"/>
              <a:t>22</a:t>
            </a:fld>
            <a:endParaRPr lang="en-US"/>
          </a:p>
        </p:txBody>
      </p:sp>
    </p:spTree>
    <p:extLst>
      <p:ext uri="{BB962C8B-B14F-4D97-AF65-F5344CB8AC3E}">
        <p14:creationId xmlns:p14="http://schemas.microsoft.com/office/powerpoint/2010/main" val="3005168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back to our medical example, we might want to detect referrable diabetic retinopathy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Just as before, the model does this by first detecting edges, shapes, and curves – the same thing it did when trying to identify a dog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at the next level, instead of looking for fur and whiskers, it will learn – from data – to identify blood vessels, exudates, hemorrhages, and so 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labeling the high-level motifs as exudates and </a:t>
            </a:r>
            <a:r>
              <a:rPr lang="en-US" dirty="0" err="1"/>
              <a:t>hemorrahges</a:t>
            </a:r>
            <a:r>
              <a:rPr lang="en-US" dirty="0"/>
              <a:t>, I’m speculating to make the example more concrete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regardless of the specifics of those patterns, these models work by identifying increasingly complex patterns within each image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Depending on the degree to which various high-level patterns are present – again, we call these high-level motifs – the model will predict either retinopathy, or no retinopathy</a:t>
            </a:r>
          </a:p>
        </p:txBody>
      </p:sp>
      <p:sp>
        <p:nvSpPr>
          <p:cNvPr id="4" name="Slide Number Placeholder 3"/>
          <p:cNvSpPr>
            <a:spLocks noGrp="1"/>
          </p:cNvSpPr>
          <p:nvPr>
            <p:ph type="sldNum" sz="quarter" idx="5"/>
          </p:nvPr>
        </p:nvSpPr>
        <p:spPr/>
        <p:txBody>
          <a:bodyPr/>
          <a:lstStyle/>
          <a:p>
            <a:fld id="{9FCDE58F-843A-8447-AF7F-7BD31329CDC1}" type="slidenum">
              <a:rPr lang="en-US" smtClean="0"/>
              <a:t>23</a:t>
            </a:fld>
            <a:endParaRPr lang="en-US"/>
          </a:p>
        </p:txBody>
      </p:sp>
    </p:spTree>
    <p:extLst>
      <p:ext uri="{BB962C8B-B14F-4D97-AF65-F5344CB8AC3E}">
        <p14:creationId xmlns:p14="http://schemas.microsoft.com/office/powerpoint/2010/main" val="22101796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Really understanding the details here requires much more than we can cover in this lecture.</a:t>
            </a:r>
          </a:p>
        </p:txBody>
      </p:sp>
      <p:sp>
        <p:nvSpPr>
          <p:cNvPr id="4" name="Slide Number Placeholder 3"/>
          <p:cNvSpPr>
            <a:spLocks noGrp="1"/>
          </p:cNvSpPr>
          <p:nvPr>
            <p:ph type="sldNum" sz="quarter" idx="5"/>
          </p:nvPr>
        </p:nvSpPr>
        <p:spPr/>
        <p:txBody>
          <a:bodyPr/>
          <a:lstStyle/>
          <a:p>
            <a:fld id="{FA87938A-5C4B-C644-A452-8D4D784107A7}" type="slidenum">
              <a:rPr lang="en-US" smtClean="0"/>
              <a:t>24</a:t>
            </a:fld>
            <a:endParaRPr lang="en-US"/>
          </a:p>
        </p:txBody>
      </p:sp>
    </p:spTree>
    <p:extLst>
      <p:ext uri="{BB962C8B-B14F-4D97-AF65-F5344CB8AC3E}">
        <p14:creationId xmlns:p14="http://schemas.microsoft.com/office/powerpoint/2010/main" val="38495842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the important thing to understand is that by applying a deep neural network to medical images</a:t>
            </a:r>
          </a:p>
          <a:p>
            <a:r>
              <a:rPr lang="en-US" dirty="0"/>
              <a:t>We can extract a set of numeric values that quantify the degree to which specific patterns – patterns that may be clinically relevant – are present in our images</a:t>
            </a:r>
          </a:p>
          <a:p>
            <a:r>
              <a:rPr lang="en-US" dirty="0"/>
              <a:t>We usually call these values a feature vector</a:t>
            </a:r>
          </a:p>
          <a:p>
            <a:endParaRPr lang="en-US" dirty="0"/>
          </a:p>
          <a:p>
            <a:r>
              <a:rPr lang="en-US" dirty="0"/>
              <a:t>And we can call this neural network an encoder</a:t>
            </a:r>
          </a:p>
          <a:p>
            <a:r>
              <a:rPr lang="en-US" dirty="0"/>
              <a:t>it takes our images and ENCODES them into a fairly small feature vector of say, 1000 or so values, which is much smaller than the number of pixels in our original image</a:t>
            </a:r>
          </a:p>
          <a:p>
            <a:endParaRPr lang="en-US" dirty="0"/>
          </a:p>
          <a:p>
            <a:r>
              <a:rPr lang="en-US" dirty="0"/>
              <a:t>Then, we can use a very simple model – usually logistic regression – to predict our outcome – in this case, retinopathy – from that feature vector</a:t>
            </a:r>
          </a:p>
          <a:p>
            <a:endParaRPr lang="en-US" dirty="0"/>
          </a:p>
          <a:p>
            <a:r>
              <a:rPr lang="en-US" dirty="0"/>
              <a:t>If we have enough data, we can use it to fine-tune our encoder to make sure it’s extracting the best, most predictive features possible</a:t>
            </a:r>
          </a:p>
          <a:p>
            <a:r>
              <a:rPr lang="en-US" dirty="0"/>
              <a:t>But, if we have less data, it’s often quite effective to simply apply an encoder that was shown to be effective for a different, ideally related medical image processing task</a:t>
            </a:r>
          </a:p>
          <a:p>
            <a:endParaRPr lang="en-US" dirty="0"/>
          </a:p>
          <a:p>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25</a:t>
            </a:fld>
            <a:endParaRPr lang="en-US"/>
          </a:p>
        </p:txBody>
      </p:sp>
    </p:spTree>
    <p:extLst>
      <p:ext uri="{BB962C8B-B14F-4D97-AF65-F5344CB8AC3E}">
        <p14:creationId xmlns:p14="http://schemas.microsoft.com/office/powerpoint/2010/main" val="34067233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contrast all this with a simpler prediction task</a:t>
            </a:r>
          </a:p>
          <a:p>
            <a:endParaRPr lang="en-US" dirty="0"/>
          </a:p>
          <a:p>
            <a:r>
              <a:rPr lang="en-US" dirty="0"/>
              <a:t>Let’s say we have a vector of clinical variables for each patient in a study of long-term cardiovascular health, and from those variables we want to predict the probability of heart attack within the next 10 years</a:t>
            </a:r>
          </a:p>
          <a:p>
            <a:endParaRPr lang="en-US" dirty="0"/>
          </a:p>
          <a:p>
            <a:r>
              <a:rPr lang="en-US" dirty="0"/>
              <a:t>Here we can simply train a logistic regression model to predict the outcome directly from our variables, and then we might want to evaluate out-of-sample prediction performance</a:t>
            </a:r>
          </a:p>
        </p:txBody>
      </p:sp>
      <p:sp>
        <p:nvSpPr>
          <p:cNvPr id="4" name="Slide Number Placeholder 3"/>
          <p:cNvSpPr>
            <a:spLocks noGrp="1"/>
          </p:cNvSpPr>
          <p:nvPr>
            <p:ph type="sldNum" sz="quarter" idx="5"/>
          </p:nvPr>
        </p:nvSpPr>
        <p:spPr/>
        <p:txBody>
          <a:bodyPr/>
          <a:lstStyle/>
          <a:p>
            <a:fld id="{9FCDE58F-843A-8447-AF7F-7BD31329CDC1}" type="slidenum">
              <a:rPr lang="en-US" smtClean="0"/>
              <a:t>26</a:t>
            </a:fld>
            <a:endParaRPr lang="en-US"/>
          </a:p>
        </p:txBody>
      </p:sp>
    </p:spTree>
    <p:extLst>
      <p:ext uri="{BB962C8B-B14F-4D97-AF65-F5344CB8AC3E}">
        <p14:creationId xmlns:p14="http://schemas.microsoft.com/office/powerpoint/2010/main" val="149091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imagine that instead of clinical variables, we instead had a fundoscopic image for each study participant.</a:t>
            </a:r>
          </a:p>
          <a:p>
            <a:endParaRPr lang="en-US" dirty="0"/>
          </a:p>
          <a:p>
            <a:r>
              <a:rPr lang="en-US" dirty="0"/>
              <a:t>Applying logistic regression directly to the pixels in the image isn’t going to work here.</a:t>
            </a:r>
          </a:p>
          <a:p>
            <a:r>
              <a:rPr lang="en-US" dirty="0"/>
              <a:t>Instead, we can apply an encoder – in this case, a convolutional neural network – to each image.</a:t>
            </a:r>
          </a:p>
          <a:p>
            <a:endParaRPr lang="en-US" dirty="0"/>
          </a:p>
          <a:p>
            <a:r>
              <a:rPr lang="en-US" dirty="0"/>
              <a:t>This will give us a feature vector that describes the degree to which 1000 or so complex patterns – patterns that are known to be important for other prediction tasks – are present in the image</a:t>
            </a:r>
          </a:p>
          <a:p>
            <a:r>
              <a:rPr lang="en-US" dirty="0"/>
              <a:t>We can then use logistic regression to predict the probability of heart attack from these feature vectors</a:t>
            </a:r>
          </a:p>
          <a:p>
            <a:endParaRPr lang="en-US" dirty="0"/>
          </a:p>
          <a:p>
            <a:r>
              <a:rPr lang="en-US" dirty="0"/>
              <a:t>As before, after training our logistic regression model, we’ll usually want to evaluate out-of-sample prediction performance</a:t>
            </a:r>
          </a:p>
          <a:p>
            <a:r>
              <a:rPr lang="en-US" dirty="0"/>
              <a:t>If we happen to have thousands of images, we can consider a more involved training process to fine-tune our CNN encoder to make sure the features we’re extracting are the best possible features for our prediction task</a:t>
            </a:r>
          </a:p>
          <a:p>
            <a:r>
              <a:rPr lang="en-US" dirty="0"/>
              <a:t>More often, we don’t have enough data to do this, so we just use the same encoder that was used in a different – hopefully somewhat related -- task</a:t>
            </a:r>
          </a:p>
        </p:txBody>
      </p:sp>
      <p:sp>
        <p:nvSpPr>
          <p:cNvPr id="4" name="Slide Number Placeholder 3"/>
          <p:cNvSpPr>
            <a:spLocks noGrp="1"/>
          </p:cNvSpPr>
          <p:nvPr>
            <p:ph type="sldNum" sz="quarter" idx="5"/>
          </p:nvPr>
        </p:nvSpPr>
        <p:spPr/>
        <p:txBody>
          <a:bodyPr/>
          <a:lstStyle/>
          <a:p>
            <a:fld id="{9FCDE58F-843A-8447-AF7F-7BD31329CDC1}" type="slidenum">
              <a:rPr lang="en-US" smtClean="0"/>
              <a:t>27</a:t>
            </a:fld>
            <a:endParaRPr lang="en-US"/>
          </a:p>
        </p:txBody>
      </p:sp>
    </p:spTree>
    <p:extLst>
      <p:ext uri="{BB962C8B-B14F-4D97-AF65-F5344CB8AC3E}">
        <p14:creationId xmlns:p14="http://schemas.microsoft.com/office/powerpoint/2010/main" val="22596823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at this point, I'd like to pause for a moment to address a possible point of confusion regarding the word "structured"</a:t>
            </a:r>
          </a:p>
          <a:p>
            <a:endParaRPr lang="en-US" dirty="0"/>
          </a:p>
          <a:p>
            <a:r>
              <a:rPr lang="en-US" dirty="0"/>
              <a:t>important to distinguish between this meaning of structure and the one we've discussed in this lecture, which pertains to data organized into specific, </a:t>
            </a:r>
            <a:r>
              <a:rPr lang="en-US" dirty="0" err="1"/>
              <a:t>queryable</a:t>
            </a:r>
            <a:r>
              <a:rPr lang="en-US" dirty="0"/>
              <a:t> fields </a:t>
            </a:r>
          </a:p>
          <a:p>
            <a:endParaRPr lang="en-US" dirty="0"/>
          </a:p>
          <a:p>
            <a:r>
              <a:rPr lang="en-US" dirty="0"/>
              <a:t>OK, on to another very common variety of unstructured data…</a:t>
            </a:r>
          </a:p>
        </p:txBody>
      </p:sp>
      <p:sp>
        <p:nvSpPr>
          <p:cNvPr id="4" name="Slide Number Placeholder 3"/>
          <p:cNvSpPr>
            <a:spLocks noGrp="1"/>
          </p:cNvSpPr>
          <p:nvPr>
            <p:ph type="sldNum" sz="quarter" idx="5"/>
          </p:nvPr>
        </p:nvSpPr>
        <p:spPr/>
        <p:txBody>
          <a:bodyPr/>
          <a:lstStyle/>
          <a:p>
            <a:fld id="{FA87938A-5C4B-C644-A452-8D4D784107A7}" type="slidenum">
              <a:rPr lang="en-US" smtClean="0"/>
              <a:t>28</a:t>
            </a:fld>
            <a:endParaRPr lang="en-US"/>
          </a:p>
        </p:txBody>
      </p:sp>
    </p:spTree>
    <p:extLst>
      <p:ext uri="{BB962C8B-B14F-4D97-AF65-F5344CB8AC3E}">
        <p14:creationId xmlns:p14="http://schemas.microsoft.com/office/powerpoint/2010/main" val="38581437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think a little bit about how we can incorporate text data into a predictive model.</a:t>
            </a:r>
          </a:p>
          <a:p>
            <a:endParaRPr lang="en-US" dirty="0"/>
          </a:p>
          <a:p>
            <a:r>
              <a:rPr lang="en-US" dirty="0"/>
              <a:t>Let’s say we have a bunch of reviews of Dune, and we want to use logistic regression to predict whether they’re positive or negative</a:t>
            </a:r>
          </a:p>
          <a:p>
            <a:r>
              <a:rPr lang="en-US" dirty="0"/>
              <a:t>If you haven’t seen Dune, you’ll need to pause the lecture to go watch it before continuing</a:t>
            </a:r>
          </a:p>
          <a:p>
            <a:endParaRPr lang="en-US" dirty="0"/>
          </a:p>
          <a:p>
            <a:r>
              <a:rPr lang="en-US" dirty="0"/>
              <a:t>It’s important to note that although I’ve included two negative reviews to illustrate my points, in reality almost none of the reviews were negative</a:t>
            </a:r>
          </a:p>
          <a:p>
            <a:endParaRPr lang="en-US" dirty="0"/>
          </a:p>
          <a:p>
            <a:r>
              <a:rPr lang="en-US" dirty="0"/>
              <a:t>Now to use logistic regression, we first need to convert each review to a numeric vector</a:t>
            </a:r>
          </a:p>
        </p:txBody>
      </p:sp>
      <p:sp>
        <p:nvSpPr>
          <p:cNvPr id="4" name="Slide Number Placeholder 3"/>
          <p:cNvSpPr>
            <a:spLocks noGrp="1"/>
          </p:cNvSpPr>
          <p:nvPr>
            <p:ph type="sldNum" sz="quarter" idx="5"/>
          </p:nvPr>
        </p:nvSpPr>
        <p:spPr/>
        <p:txBody>
          <a:bodyPr/>
          <a:lstStyle/>
          <a:p>
            <a:fld id="{FA87938A-5C4B-C644-A452-8D4D784107A7}" type="slidenum">
              <a:rPr lang="en-US" smtClean="0"/>
              <a:t>29</a:t>
            </a:fld>
            <a:endParaRPr lang="en-US"/>
          </a:p>
        </p:txBody>
      </p:sp>
    </p:spTree>
    <p:extLst>
      <p:ext uri="{BB962C8B-B14F-4D97-AF65-F5344CB8AC3E}">
        <p14:creationId xmlns:p14="http://schemas.microsoft.com/office/powerpoint/2010/main" val="41427099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very simple approach is to make a list of all the words that appear across all the reviews</a:t>
            </a:r>
          </a:p>
          <a:p>
            <a:r>
              <a:rPr lang="en-US" dirty="0"/>
              <a:t>Then count how many times each of those words appears in each review</a:t>
            </a:r>
          </a:p>
          <a:p>
            <a:endParaRPr lang="en-US" dirty="0"/>
          </a:p>
          <a:p>
            <a:r>
              <a:rPr lang="en-US" dirty="0"/>
              <a:t>So, we have variables corresponding to the words spicy, journey, and so on</a:t>
            </a:r>
          </a:p>
          <a:p>
            <a:r>
              <a:rPr lang="en-US" dirty="0"/>
              <a:t>And we represent the review “a smart science fiction film” as a vector with a 1 in the positions corresponding to a, smart, science, fiction, and film; and 0s in all other positions</a:t>
            </a:r>
          </a:p>
          <a:p>
            <a:endParaRPr lang="en-US" dirty="0"/>
          </a:p>
          <a:p>
            <a:r>
              <a:rPr lang="en-US" dirty="0"/>
              <a:t>There are a number of variations on this simple idea that turn out to be helpful</a:t>
            </a:r>
          </a:p>
          <a:p>
            <a:endParaRPr lang="en-US" dirty="0"/>
          </a:p>
          <a:p>
            <a:r>
              <a:rPr lang="en-US" dirty="0"/>
              <a:t>Note:</a:t>
            </a:r>
          </a:p>
          <a:p>
            <a:r>
              <a:rPr lang="en-US" dirty="0"/>
              <a:t>Sometimes we might count short phrases in addition to individual words</a:t>
            </a:r>
          </a:p>
          <a:p>
            <a:r>
              <a:rPr lang="en-US" dirty="0"/>
              <a:t>Sometimes we only count words that we already know are important – known medical terms, for instance</a:t>
            </a:r>
          </a:p>
          <a:p>
            <a:r>
              <a:rPr lang="en-US" dirty="0"/>
              <a:t>Sometimes we transform these counts based on how often each word occurs across all of the reviews</a:t>
            </a:r>
          </a:p>
          <a:p>
            <a:endParaRPr lang="en-US" dirty="0"/>
          </a:p>
          <a:p>
            <a:r>
              <a:rPr lang="en-US" dirty="0"/>
              <a:t>This simple approach is often surprisingly effective in practice</a:t>
            </a:r>
          </a:p>
        </p:txBody>
      </p:sp>
      <p:sp>
        <p:nvSpPr>
          <p:cNvPr id="4" name="Slide Number Placeholder 3"/>
          <p:cNvSpPr>
            <a:spLocks noGrp="1"/>
          </p:cNvSpPr>
          <p:nvPr>
            <p:ph type="sldNum" sz="quarter" idx="5"/>
          </p:nvPr>
        </p:nvSpPr>
        <p:spPr/>
        <p:txBody>
          <a:bodyPr/>
          <a:lstStyle/>
          <a:p>
            <a:fld id="{FA87938A-5C4B-C644-A452-8D4D784107A7}" type="slidenum">
              <a:rPr lang="en-US" smtClean="0"/>
              <a:t>30</a:t>
            </a:fld>
            <a:endParaRPr lang="en-US"/>
          </a:p>
        </p:txBody>
      </p:sp>
    </p:spTree>
    <p:extLst>
      <p:ext uri="{BB962C8B-B14F-4D97-AF65-F5344CB8AC3E}">
        <p14:creationId xmlns:p14="http://schemas.microsoft.com/office/powerpoint/2010/main" val="935162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A87938A-5C4B-C644-A452-8D4D784107A7}" type="slidenum">
              <a:rPr lang="en-US" smtClean="0"/>
              <a:t>3</a:t>
            </a:fld>
            <a:endParaRPr lang="en-US"/>
          </a:p>
        </p:txBody>
      </p:sp>
    </p:spTree>
    <p:extLst>
      <p:ext uri="{BB962C8B-B14F-4D97-AF65-F5344CB8AC3E}">
        <p14:creationId xmlns:p14="http://schemas.microsoft.com/office/powerpoint/2010/main" val="39134959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really understand all the nuances of how this is done, again I’d recommend an additional course in machine learning or natural language processing</a:t>
            </a:r>
          </a:p>
          <a:p>
            <a:endParaRPr lang="en-US" dirty="0"/>
          </a:p>
          <a:p>
            <a:r>
              <a:rPr lang="en-US" dirty="0"/>
              <a:t>But what’s important is that we have a process by which documents can be encoded as a feature vector</a:t>
            </a:r>
          </a:p>
          <a:p>
            <a:r>
              <a:rPr lang="en-US" dirty="0"/>
              <a:t>In our image processing example, the elements of this feature vector corresponded to high level motifs, or patterns, that might be present in the images</a:t>
            </a:r>
          </a:p>
          <a:p>
            <a:r>
              <a:rPr lang="en-US" dirty="0"/>
              <a:t>This time, the elements of this feature vector correspond to counts of words in a document</a:t>
            </a:r>
          </a:p>
          <a:p>
            <a:endParaRPr lang="en-US" dirty="0"/>
          </a:p>
          <a:p>
            <a:r>
              <a:rPr lang="en-US" dirty="0"/>
              <a:t>In both cases, at the end of the day we have a feature vector that we can use to predict an outcome of interest via logistic regression</a:t>
            </a:r>
          </a:p>
        </p:txBody>
      </p:sp>
      <p:sp>
        <p:nvSpPr>
          <p:cNvPr id="4" name="Slide Number Placeholder 3"/>
          <p:cNvSpPr>
            <a:spLocks noGrp="1"/>
          </p:cNvSpPr>
          <p:nvPr>
            <p:ph type="sldNum" sz="quarter" idx="5"/>
          </p:nvPr>
        </p:nvSpPr>
        <p:spPr/>
        <p:txBody>
          <a:bodyPr/>
          <a:lstStyle/>
          <a:p>
            <a:fld id="{9FCDE58F-843A-8447-AF7F-7BD31329CDC1}" type="slidenum">
              <a:rPr lang="en-US" smtClean="0"/>
              <a:t>31</a:t>
            </a:fld>
            <a:endParaRPr lang="en-US"/>
          </a:p>
        </p:txBody>
      </p:sp>
    </p:spTree>
    <p:extLst>
      <p:ext uri="{BB962C8B-B14F-4D97-AF65-F5344CB8AC3E}">
        <p14:creationId xmlns:p14="http://schemas.microsoft.com/office/powerpoint/2010/main" val="291669575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the specific NLP encoder I mentioned – in essence, word counts – is often surprisingly effective</a:t>
            </a:r>
          </a:p>
          <a:p>
            <a:endParaRPr lang="en-US" dirty="0"/>
          </a:p>
          <a:p>
            <a:r>
              <a:rPr lang="en-US" dirty="0"/>
              <a:t>But, over the past 10 years, we’ve also learned how to convert words to vectors representing their semantic attributes</a:t>
            </a:r>
          </a:p>
          <a:p>
            <a:r>
              <a:rPr lang="en-US" dirty="0"/>
              <a:t>We call these “word vectors”, or ”word embeddings”</a:t>
            </a:r>
          </a:p>
          <a:p>
            <a:r>
              <a:rPr lang="en-US" dirty="0"/>
              <a:t>And they allow us to convert the sentence “a spicy journey” into a sequence of 3 vectors corresponding to ‘a’, ‘spicy’, and ‘journey’, respectively</a:t>
            </a:r>
          </a:p>
          <a:p>
            <a:endParaRPr lang="en-US" dirty="0"/>
          </a:p>
          <a:p>
            <a:r>
              <a:rPr lang="en-US" dirty="0"/>
              <a:t>Once we have a sentence in this format, we can apply a deep neural network model that extracts increasingly complex semantic motifs, similar to our image processing example</a:t>
            </a:r>
          </a:p>
        </p:txBody>
      </p:sp>
      <p:sp>
        <p:nvSpPr>
          <p:cNvPr id="4" name="Slide Number Placeholder 3"/>
          <p:cNvSpPr>
            <a:spLocks noGrp="1"/>
          </p:cNvSpPr>
          <p:nvPr>
            <p:ph type="sldNum" sz="quarter" idx="5"/>
          </p:nvPr>
        </p:nvSpPr>
        <p:spPr/>
        <p:txBody>
          <a:bodyPr/>
          <a:lstStyle/>
          <a:p>
            <a:fld id="{FA87938A-5C4B-C644-A452-8D4D784107A7}" type="slidenum">
              <a:rPr lang="en-US" smtClean="0"/>
              <a:t>32</a:t>
            </a:fld>
            <a:endParaRPr lang="en-US"/>
          </a:p>
        </p:txBody>
      </p:sp>
    </p:spTree>
    <p:extLst>
      <p:ext uri="{BB962C8B-B14F-4D97-AF65-F5344CB8AC3E}">
        <p14:creationId xmlns:p14="http://schemas.microsoft.com/office/powerpoint/2010/main" val="12922789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there are a few different types of natural language processing encoders one might consider for a given problem</a:t>
            </a:r>
          </a:p>
          <a:p>
            <a:r>
              <a:rPr lang="en-US" dirty="0"/>
              <a:t>But at the end of the day, each type takes a document or text passage as input and converts it to a feature vector that we can use to predict an outcome of interest via logistic regression or another simple model</a:t>
            </a:r>
          </a:p>
        </p:txBody>
      </p:sp>
      <p:sp>
        <p:nvSpPr>
          <p:cNvPr id="4" name="Slide Number Placeholder 3"/>
          <p:cNvSpPr>
            <a:spLocks noGrp="1"/>
          </p:cNvSpPr>
          <p:nvPr>
            <p:ph type="sldNum" sz="quarter" idx="5"/>
          </p:nvPr>
        </p:nvSpPr>
        <p:spPr/>
        <p:txBody>
          <a:bodyPr/>
          <a:lstStyle/>
          <a:p>
            <a:fld id="{9FCDE58F-843A-8447-AF7F-7BD31329CDC1}" type="slidenum">
              <a:rPr lang="en-US" smtClean="0"/>
              <a:t>33</a:t>
            </a:fld>
            <a:endParaRPr lang="en-US"/>
          </a:p>
        </p:txBody>
      </p:sp>
    </p:spTree>
    <p:extLst>
      <p:ext uri="{BB962C8B-B14F-4D97-AF65-F5344CB8AC3E}">
        <p14:creationId xmlns:p14="http://schemas.microsoft.com/office/powerpoint/2010/main" val="321624623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important, general principle to understand</a:t>
            </a:r>
          </a:p>
          <a:p>
            <a:endParaRPr lang="en-US" dirty="0"/>
          </a:p>
          <a:p>
            <a:r>
              <a:rPr lang="en-US" dirty="0"/>
              <a:t>The details of the encoder are going to be modality-specific and potentially complex</a:t>
            </a:r>
          </a:p>
          <a:p>
            <a:endParaRPr lang="en-US" dirty="0"/>
          </a:p>
          <a:p>
            <a:r>
              <a:rPr lang="en-US" dirty="0"/>
              <a:t>But, the general rule when working with unstructured data is that you’ll need to identify and use encoders appropriate for each modality</a:t>
            </a:r>
          </a:p>
          <a:p>
            <a:endParaRPr lang="en-US" dirty="0"/>
          </a:p>
          <a:p>
            <a:r>
              <a:rPr lang="en-US" dirty="0"/>
              <a:t>If you’re working with EEG data, you’ll need an encoder designed for EEG data</a:t>
            </a:r>
          </a:p>
          <a:p>
            <a:r>
              <a:rPr lang="en-US" dirty="0"/>
              <a:t>If you’re working with digital health data, you’ll need an encoder designed for digital health data</a:t>
            </a:r>
          </a:p>
          <a:p>
            <a:endParaRPr lang="en-US" dirty="0"/>
          </a:p>
          <a:p>
            <a:r>
              <a:rPr lang="en-US" dirty="0"/>
              <a:t>Currently, many of the most effective encoders are neural network based, but this is not necessarily or always the case</a:t>
            </a:r>
          </a:p>
        </p:txBody>
      </p:sp>
      <p:sp>
        <p:nvSpPr>
          <p:cNvPr id="4" name="Slide Number Placeholder 3"/>
          <p:cNvSpPr>
            <a:spLocks noGrp="1"/>
          </p:cNvSpPr>
          <p:nvPr>
            <p:ph type="sldNum" sz="quarter" idx="5"/>
          </p:nvPr>
        </p:nvSpPr>
        <p:spPr/>
        <p:txBody>
          <a:bodyPr/>
          <a:lstStyle/>
          <a:p>
            <a:fld id="{9FCDE58F-843A-8447-AF7F-7BD31329CDC1}" type="slidenum">
              <a:rPr lang="en-US" smtClean="0"/>
              <a:t>34</a:t>
            </a:fld>
            <a:endParaRPr lang="en-US"/>
          </a:p>
        </p:txBody>
      </p:sp>
    </p:spTree>
    <p:extLst>
      <p:ext uri="{BB962C8B-B14F-4D97-AF65-F5344CB8AC3E}">
        <p14:creationId xmlns:p14="http://schemas.microsoft.com/office/powerpoint/2010/main" val="40041064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idea of modality-specific encoders is quite useful, and makes it easy to see how we can combine unstructured data with structured data in our prediction models</a:t>
            </a:r>
          </a:p>
        </p:txBody>
      </p:sp>
      <p:sp>
        <p:nvSpPr>
          <p:cNvPr id="4" name="Slide Number Placeholder 3"/>
          <p:cNvSpPr>
            <a:spLocks noGrp="1"/>
          </p:cNvSpPr>
          <p:nvPr>
            <p:ph type="sldNum" sz="quarter" idx="5"/>
          </p:nvPr>
        </p:nvSpPr>
        <p:spPr/>
        <p:txBody>
          <a:bodyPr/>
          <a:lstStyle/>
          <a:p>
            <a:fld id="{FA87938A-5C4B-C644-A452-8D4D784107A7}" type="slidenum">
              <a:rPr lang="en-US" smtClean="0"/>
              <a:t>35</a:t>
            </a:fld>
            <a:endParaRPr lang="en-US"/>
          </a:p>
        </p:txBody>
      </p:sp>
    </p:spTree>
    <p:extLst>
      <p:ext uri="{BB962C8B-B14F-4D97-AF65-F5344CB8AC3E}">
        <p14:creationId xmlns:p14="http://schemas.microsoft.com/office/powerpoint/2010/main" val="310160497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predicting the same outcome with (a) clinical variables, (b) a relevant image, or (c) a text document</a:t>
            </a:r>
          </a:p>
          <a:p>
            <a:endParaRPr lang="en-US" dirty="0"/>
          </a:p>
          <a:p>
            <a:r>
              <a:rPr lang="en-US" dirty="0"/>
              <a:t>With the clinical variables, we can use logistic regression – or whatever generalized linear model is appropriate for our outcome – to predict the outcome directly</a:t>
            </a:r>
          </a:p>
          <a:p>
            <a:r>
              <a:rPr lang="en-US" dirty="0"/>
              <a:t>With the image, we can use a convolutional neural network to encode the image as a feature vector, then use a generalized linear model to predict the outcome from that feature vector</a:t>
            </a:r>
          </a:p>
          <a:p>
            <a:r>
              <a:rPr lang="en-US" dirty="0" err="1"/>
              <a:t>Wtih</a:t>
            </a:r>
            <a:r>
              <a:rPr lang="en-US" dirty="0"/>
              <a:t> the document, we can use an NLP encoder, which might be counts-based, or it might be word vector based, to encode the image into document features, then use a generalized linear model to predict the outcome from that feature vector</a:t>
            </a:r>
          </a:p>
        </p:txBody>
      </p:sp>
      <p:sp>
        <p:nvSpPr>
          <p:cNvPr id="4" name="Slide Number Placeholder 3"/>
          <p:cNvSpPr>
            <a:spLocks noGrp="1"/>
          </p:cNvSpPr>
          <p:nvPr>
            <p:ph type="sldNum" sz="quarter" idx="5"/>
          </p:nvPr>
        </p:nvSpPr>
        <p:spPr/>
        <p:txBody>
          <a:bodyPr/>
          <a:lstStyle/>
          <a:p>
            <a:fld id="{9FCDE58F-843A-8447-AF7F-7BD31329CDC1}" type="slidenum">
              <a:rPr lang="en-US" smtClean="0"/>
              <a:t>36</a:t>
            </a:fld>
            <a:endParaRPr lang="en-US"/>
          </a:p>
        </p:txBody>
      </p:sp>
    </p:spTree>
    <p:extLst>
      <p:ext uri="{BB962C8B-B14F-4D97-AF65-F5344CB8AC3E}">
        <p14:creationId xmlns:p14="http://schemas.microsoft.com/office/powerpoint/2010/main" val="383780954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 if we want to make predictions from all three types of data, together?</a:t>
            </a:r>
          </a:p>
          <a:p>
            <a:endParaRPr lang="en-US" dirty="0"/>
          </a:p>
          <a:p>
            <a:r>
              <a:rPr lang="en-US" dirty="0"/>
              <a:t>As this diagram suggests, we can approach this by simply concatenating – in other words stacking – all of our feature vectors together. We can combine our clinical variables with our extracted image features and extracted NLP features.</a:t>
            </a:r>
          </a:p>
          <a:p>
            <a:endParaRPr lang="en-US" dirty="0"/>
          </a:p>
          <a:p>
            <a:r>
              <a:rPr lang="en-US" dirty="0"/>
              <a:t>Of course, this is the obvious thing to do once you understand the concept of an encoder, but having effective encoders for some of these data types – notably image data – is still a fairly recent development</a:t>
            </a:r>
          </a:p>
        </p:txBody>
      </p:sp>
      <p:sp>
        <p:nvSpPr>
          <p:cNvPr id="4" name="Slide Number Placeholder 3"/>
          <p:cNvSpPr>
            <a:spLocks noGrp="1"/>
          </p:cNvSpPr>
          <p:nvPr>
            <p:ph type="sldNum" sz="quarter" idx="5"/>
          </p:nvPr>
        </p:nvSpPr>
        <p:spPr/>
        <p:txBody>
          <a:bodyPr/>
          <a:lstStyle/>
          <a:p>
            <a:fld id="{9FCDE58F-843A-8447-AF7F-7BD31329CDC1}" type="slidenum">
              <a:rPr lang="en-US" smtClean="0"/>
              <a:t>37</a:t>
            </a:fld>
            <a:endParaRPr lang="en-US"/>
          </a:p>
        </p:txBody>
      </p:sp>
    </p:spTree>
    <p:extLst>
      <p:ext uri="{BB962C8B-B14F-4D97-AF65-F5344CB8AC3E}">
        <p14:creationId xmlns:p14="http://schemas.microsoft.com/office/powerpoint/2010/main" val="374968262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when developing a prediction model that uses multiple modalities</a:t>
            </a:r>
          </a:p>
          <a:p>
            <a:r>
              <a:rPr lang="en-US" dirty="0"/>
              <a:t>In general you want to follow these three steps.</a:t>
            </a:r>
          </a:p>
          <a:p>
            <a:endParaRPr lang="en-US" dirty="0"/>
          </a:p>
          <a:p>
            <a:r>
              <a:rPr lang="en-US" dirty="0"/>
              <a:t>First, train separate models for each modality using appropriate, modality-specific encoders.</a:t>
            </a:r>
          </a:p>
          <a:p>
            <a:r>
              <a:rPr lang="en-US" dirty="0"/>
              <a:t>This provides an opportunity to make sure your encoders are working, potentially refine them, and determine whether each modality contains information predictive of the outcome</a:t>
            </a:r>
          </a:p>
          <a:p>
            <a:endParaRPr lang="en-US" dirty="0"/>
          </a:p>
          <a:p>
            <a:r>
              <a:rPr lang="en-US" dirty="0"/>
              <a:t>Then, concatenate your feature vectors together and use the concatenated vector as the input to a single generalized linear model</a:t>
            </a:r>
          </a:p>
        </p:txBody>
      </p:sp>
      <p:sp>
        <p:nvSpPr>
          <p:cNvPr id="4" name="Slide Number Placeholder 3"/>
          <p:cNvSpPr>
            <a:spLocks noGrp="1"/>
          </p:cNvSpPr>
          <p:nvPr>
            <p:ph type="sldNum" sz="quarter" idx="5"/>
          </p:nvPr>
        </p:nvSpPr>
        <p:spPr/>
        <p:txBody>
          <a:bodyPr/>
          <a:lstStyle/>
          <a:p>
            <a:fld id="{9FCDE58F-843A-8447-AF7F-7BD31329CDC1}" type="slidenum">
              <a:rPr lang="en-US" smtClean="0"/>
              <a:t>38</a:t>
            </a:fld>
            <a:endParaRPr lang="en-US"/>
          </a:p>
        </p:txBody>
      </p:sp>
    </p:spTree>
    <p:extLst>
      <p:ext uri="{BB962C8B-B14F-4D97-AF65-F5344CB8AC3E}">
        <p14:creationId xmlns:p14="http://schemas.microsoft.com/office/powerpoint/2010/main" val="282718524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slightly more advanced version of this, you may want to use a neural network with a single hidden layer to make predictions from your concatenated feature vector rather than a generalized linear model.</a:t>
            </a:r>
          </a:p>
          <a:p>
            <a:r>
              <a:rPr lang="en-US" dirty="0"/>
              <a:t>This allows you to take advantage of interactions between modalities that may be present</a:t>
            </a:r>
          </a:p>
          <a:p>
            <a:endParaRPr lang="en-US" dirty="0"/>
          </a:p>
          <a:p>
            <a:r>
              <a:rPr lang="en-US" dirty="0"/>
              <a:t>Finally, as a second optional step, you can fine-tune your entire model – including each modality specific encoder – together using a machine learning library like </a:t>
            </a:r>
            <a:r>
              <a:rPr lang="en-US" dirty="0" err="1"/>
              <a:t>pytorch</a:t>
            </a:r>
            <a:r>
              <a:rPr lang="en-US" dirty="0"/>
              <a:t> or </a:t>
            </a:r>
            <a:r>
              <a:rPr lang="en-US" dirty="0" err="1"/>
              <a:t>tensorflow</a:t>
            </a:r>
            <a:endParaRPr lang="en-US" dirty="0"/>
          </a:p>
          <a:p>
            <a:r>
              <a:rPr lang="en-US" dirty="0"/>
              <a:t>This last step will be challenging from a data management and computational perspective, and it will not always improve performance, which is why I say it is optional.</a:t>
            </a:r>
          </a:p>
        </p:txBody>
      </p:sp>
      <p:sp>
        <p:nvSpPr>
          <p:cNvPr id="4" name="Slide Number Placeholder 3"/>
          <p:cNvSpPr>
            <a:spLocks noGrp="1"/>
          </p:cNvSpPr>
          <p:nvPr>
            <p:ph type="sldNum" sz="quarter" idx="5"/>
          </p:nvPr>
        </p:nvSpPr>
        <p:spPr/>
        <p:txBody>
          <a:bodyPr/>
          <a:lstStyle/>
          <a:p>
            <a:fld id="{9FCDE58F-843A-8447-AF7F-7BD31329CDC1}" type="slidenum">
              <a:rPr lang="en-US" smtClean="0"/>
              <a:t>39</a:t>
            </a:fld>
            <a:endParaRPr lang="en-US"/>
          </a:p>
        </p:txBody>
      </p:sp>
    </p:spTree>
    <p:extLst>
      <p:ext uri="{BB962C8B-B14F-4D97-AF65-F5344CB8AC3E}">
        <p14:creationId xmlns:p14="http://schemas.microsoft.com/office/powerpoint/2010/main" val="156424694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approach is sometimes called “joint fusion”, and consistently performs better than the alternatives, as shown in the </a:t>
            </a:r>
            <a:r>
              <a:rPr lang="en-US" dirty="0" err="1"/>
              <a:t>npj</a:t>
            </a:r>
            <a:r>
              <a:rPr lang="en-US" dirty="0"/>
              <a:t> digital medicine paper cited here</a:t>
            </a:r>
          </a:p>
          <a:p>
            <a:endParaRPr lang="en-US" dirty="0"/>
          </a:p>
          <a:p>
            <a:r>
              <a:rPr lang="en-US" dirty="0"/>
              <a:t>One alternative they explored, called early fusion, involves concatenating raw data together across all modalities without first applying modality-specific encoders, and in general it performs poorly</a:t>
            </a:r>
          </a:p>
          <a:p>
            <a:endParaRPr lang="en-US" dirty="0"/>
          </a:p>
          <a:p>
            <a:r>
              <a:rPr lang="en-US" dirty="0"/>
              <a:t>Another alternative, called late fusion, aggregates </a:t>
            </a:r>
            <a:r>
              <a:rPr lang="en-US" i="1" dirty="0"/>
              <a:t>predictions</a:t>
            </a:r>
            <a:r>
              <a:rPr lang="en-US" i="0" dirty="0"/>
              <a:t> across all modalities. In late fusion, instead of concatenating feature vectors together, we would take the predictions of multiple, modality-specific models and combine them, for example by averaging, into a single prediction.</a:t>
            </a:r>
            <a:endParaRPr lang="en-US" dirty="0"/>
          </a:p>
          <a:p>
            <a:endParaRPr lang="en-US" dirty="0"/>
          </a:p>
          <a:p>
            <a:r>
              <a:rPr lang="en-US" dirty="0"/>
              <a:t>Late fusion is appropriate in some contexts and can be easier to implement, but in general is not as effective as joint fusion.</a:t>
            </a:r>
          </a:p>
        </p:txBody>
      </p:sp>
      <p:sp>
        <p:nvSpPr>
          <p:cNvPr id="4" name="Slide Number Placeholder 3"/>
          <p:cNvSpPr>
            <a:spLocks noGrp="1"/>
          </p:cNvSpPr>
          <p:nvPr>
            <p:ph type="sldNum" sz="quarter" idx="5"/>
          </p:nvPr>
        </p:nvSpPr>
        <p:spPr/>
        <p:txBody>
          <a:bodyPr/>
          <a:lstStyle/>
          <a:p>
            <a:fld id="{FA87938A-5C4B-C644-A452-8D4D784107A7}" type="slidenum">
              <a:rPr lang="en-US" smtClean="0"/>
              <a:t>40</a:t>
            </a:fld>
            <a:endParaRPr lang="en-US"/>
          </a:p>
        </p:txBody>
      </p:sp>
    </p:spTree>
    <p:extLst>
      <p:ext uri="{BB962C8B-B14F-4D97-AF65-F5344CB8AC3E}">
        <p14:creationId xmlns:p14="http://schemas.microsoft.com/office/powerpoint/2010/main" val="29466660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to define </a:t>
            </a:r>
            <a:r>
              <a:rPr lang="en-US" dirty="0" err="1"/>
              <a:t>UNstructured</a:t>
            </a:r>
            <a:r>
              <a:rPr lang="en-US" dirty="0"/>
              <a:t> data, we first need to define structured data</a:t>
            </a:r>
          </a:p>
          <a:p>
            <a:endParaRPr lang="en-US" dirty="0"/>
          </a:p>
          <a:p>
            <a:r>
              <a:rPr lang="en-US" dirty="0"/>
              <a:t>Structured data is...</a:t>
            </a:r>
          </a:p>
          <a:p>
            <a:endParaRPr lang="en-US" dirty="0"/>
          </a:p>
          <a:p>
            <a:r>
              <a:rPr lang="en-US" dirty="0"/>
              <a:t>these data are usually stored in a table, maybe as part of an overarching data model, or in a spreadsheet, say as a csv file</a:t>
            </a:r>
          </a:p>
          <a:p>
            <a:r>
              <a:rPr lang="en-US" dirty="0"/>
              <a:t>they're comprised of columns of distinct variables, which are usually going to be numeric or categorical, and you might have some text fields here and there </a:t>
            </a:r>
          </a:p>
          <a:p>
            <a:endParaRPr lang="en-US" dirty="0"/>
          </a:p>
          <a:p>
            <a:r>
              <a:rPr lang="en-US" dirty="0"/>
              <a:t>if somebody said they're we're going to hand you a dataset from their clinical study, this is what you'd expect to get</a:t>
            </a:r>
          </a:p>
          <a:p>
            <a:r>
              <a:rPr lang="en-US" dirty="0"/>
              <a:t>and in the EHR, this is all the stuff you'd pull out of a system like DEDUCE here at duke -- a table of demographics, a table of diagnoses, and so on</a:t>
            </a:r>
          </a:p>
        </p:txBody>
      </p:sp>
      <p:sp>
        <p:nvSpPr>
          <p:cNvPr id="4" name="Slide Number Placeholder 3"/>
          <p:cNvSpPr>
            <a:spLocks noGrp="1"/>
          </p:cNvSpPr>
          <p:nvPr>
            <p:ph type="sldNum" sz="quarter" idx="5"/>
          </p:nvPr>
        </p:nvSpPr>
        <p:spPr/>
        <p:txBody>
          <a:bodyPr/>
          <a:lstStyle/>
          <a:p>
            <a:fld id="{FA87938A-5C4B-C644-A452-8D4D784107A7}" type="slidenum">
              <a:rPr lang="en-US" smtClean="0"/>
              <a:t>4</a:t>
            </a:fld>
            <a:endParaRPr lang="en-US"/>
          </a:p>
        </p:txBody>
      </p:sp>
    </p:spTree>
    <p:extLst>
      <p:ext uri="{BB962C8B-B14F-4D97-AF65-F5344CB8AC3E}">
        <p14:creationId xmlns:p14="http://schemas.microsoft.com/office/powerpoint/2010/main" val="302812606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a:t>
            </a:r>
          </a:p>
        </p:txBody>
      </p:sp>
      <p:sp>
        <p:nvSpPr>
          <p:cNvPr id="4" name="Slide Number Placeholder 3"/>
          <p:cNvSpPr>
            <a:spLocks noGrp="1"/>
          </p:cNvSpPr>
          <p:nvPr>
            <p:ph type="sldNum" sz="quarter" idx="5"/>
          </p:nvPr>
        </p:nvSpPr>
        <p:spPr/>
        <p:txBody>
          <a:bodyPr/>
          <a:lstStyle/>
          <a:p>
            <a:fld id="{FA87938A-5C4B-C644-A452-8D4D784107A7}" type="slidenum">
              <a:rPr lang="en-US" smtClean="0"/>
              <a:t>41</a:t>
            </a:fld>
            <a:endParaRPr lang="en-US"/>
          </a:p>
        </p:txBody>
      </p:sp>
    </p:spTree>
    <p:extLst>
      <p:ext uri="{BB962C8B-B14F-4D97-AF65-F5344CB8AC3E}">
        <p14:creationId xmlns:p14="http://schemas.microsoft.com/office/powerpoint/2010/main" val="237763007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very much for listening, and please don’t hesitate to get in touch with questions or ideas.</a:t>
            </a:r>
          </a:p>
        </p:txBody>
      </p:sp>
      <p:sp>
        <p:nvSpPr>
          <p:cNvPr id="4" name="Slide Number Placeholder 3"/>
          <p:cNvSpPr>
            <a:spLocks noGrp="1"/>
          </p:cNvSpPr>
          <p:nvPr>
            <p:ph type="sldNum" sz="quarter" idx="5"/>
          </p:nvPr>
        </p:nvSpPr>
        <p:spPr/>
        <p:txBody>
          <a:bodyPr/>
          <a:lstStyle/>
          <a:p>
            <a:fld id="{FA87938A-5C4B-C644-A452-8D4D784107A7}" type="slidenum">
              <a:rPr lang="en-US" smtClean="0"/>
              <a:t>42</a:t>
            </a:fld>
            <a:endParaRPr lang="en-US"/>
          </a:p>
        </p:txBody>
      </p:sp>
    </p:spTree>
    <p:extLst>
      <p:ext uri="{BB962C8B-B14F-4D97-AF65-F5344CB8AC3E}">
        <p14:creationId xmlns:p14="http://schemas.microsoft.com/office/powerpoint/2010/main" val="1448325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from Duke's clinical research </a:t>
            </a:r>
            <a:r>
              <a:rPr lang="en-US" dirty="0" err="1"/>
              <a:t>datamart</a:t>
            </a:r>
            <a:endParaRPr lang="en-US" dirty="0"/>
          </a:p>
          <a:p>
            <a:endParaRPr lang="en-US" dirty="0"/>
          </a:p>
          <a:p>
            <a:r>
              <a:rPr lang="en-US" dirty="0"/>
              <a:t>we have rows of identifiers, some of which can be used to link this table to other tables, including the patient id</a:t>
            </a:r>
          </a:p>
          <a:p>
            <a:endParaRPr lang="en-US" dirty="0"/>
          </a:p>
          <a:p>
            <a:r>
              <a:rPr lang="en-US" dirty="0"/>
              <a:t>this is a table of diagnoses, so the key column is the column of diagnosis codes</a:t>
            </a:r>
          </a:p>
          <a:p>
            <a:r>
              <a:rPr lang="en-US" dirty="0"/>
              <a:t>and then we have additional columns of supporting details, including the date and time, and so on</a:t>
            </a:r>
          </a:p>
          <a:p>
            <a:endParaRPr lang="en-US" dirty="0"/>
          </a:p>
          <a:p>
            <a:r>
              <a:rPr lang="en-US" dirty="0"/>
              <a:t>importantly, associated with this table we have a key, or dictionary, which explains what we're seeing in each of the columns</a:t>
            </a:r>
          </a:p>
        </p:txBody>
      </p:sp>
      <p:sp>
        <p:nvSpPr>
          <p:cNvPr id="4" name="Slide Number Placeholder 3"/>
          <p:cNvSpPr>
            <a:spLocks noGrp="1"/>
          </p:cNvSpPr>
          <p:nvPr>
            <p:ph type="sldNum" sz="quarter" idx="5"/>
          </p:nvPr>
        </p:nvSpPr>
        <p:spPr/>
        <p:txBody>
          <a:bodyPr/>
          <a:lstStyle/>
          <a:p>
            <a:fld id="{FA87938A-5C4B-C644-A452-8D4D784107A7}" type="slidenum">
              <a:rPr lang="en-US" smtClean="0"/>
              <a:t>5</a:t>
            </a:fld>
            <a:endParaRPr lang="en-US"/>
          </a:p>
        </p:txBody>
      </p:sp>
    </p:spTree>
    <p:extLst>
      <p:ext uri="{BB962C8B-B14F-4D97-AF65-F5344CB8AC3E}">
        <p14:creationId xmlns:p14="http://schemas.microsoft.com/office/powerpoint/2010/main" val="1816880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needed to start with structured data, because the precise definition of unstructured data is:::</a:t>
            </a:r>
          </a:p>
          <a:p>
            <a:endParaRPr lang="en-US" dirty="0"/>
          </a:p>
          <a:p>
            <a:r>
              <a:rPr lang="en-US" dirty="0"/>
              <a:t>data that is NOT structured data</a:t>
            </a:r>
          </a:p>
          <a:p>
            <a:r>
              <a:rPr lang="en-US" dirty="0"/>
              <a:t>in other words -- everything else (it's a catch-all term)</a:t>
            </a:r>
          </a:p>
          <a:p>
            <a:endParaRPr lang="en-US" dirty="0"/>
          </a:p>
          <a:p>
            <a:r>
              <a:rPr lang="en-US" dirty="0"/>
              <a:t>these are your clinical notes -- of course, there are many different types</a:t>
            </a:r>
          </a:p>
          <a:p>
            <a:r>
              <a:rPr lang="en-US" dirty="0"/>
              <a:t>your images, which could be from radiological studies, but they could also be from pathology, or </a:t>
            </a:r>
            <a:r>
              <a:rPr lang="en-US" dirty="0" err="1"/>
              <a:t>opthalmology</a:t>
            </a:r>
            <a:r>
              <a:rPr lang="en-US" dirty="0"/>
              <a:t>, and many more</a:t>
            </a:r>
          </a:p>
          <a:p>
            <a:r>
              <a:rPr lang="en-US" dirty="0"/>
              <a:t>your electrophysiologic studies -- electrocardiograms, electroencephalograms, </a:t>
            </a:r>
            <a:r>
              <a:rPr lang="en-US" dirty="0" err="1"/>
              <a:t>electromyelograms</a:t>
            </a:r>
            <a:r>
              <a:rPr lang="en-US" dirty="0"/>
              <a:t>, </a:t>
            </a:r>
            <a:r>
              <a:rPr lang="en-US" dirty="0" err="1"/>
              <a:t>electrowhateverograms</a:t>
            </a:r>
            <a:endParaRPr lang="en-US" dirty="0"/>
          </a:p>
          <a:p>
            <a:r>
              <a:rPr lang="en-US" dirty="0"/>
              <a:t>it includes digital health data -- we're seeing more and more efforts to incorporate this stuff in the EHR</a:t>
            </a:r>
          </a:p>
          <a:p>
            <a:r>
              <a:rPr lang="en-US" dirty="0"/>
              <a:t>it might even include audio data</a:t>
            </a:r>
          </a:p>
          <a:p>
            <a:endParaRPr lang="en-US" dirty="0"/>
          </a:p>
          <a:p>
            <a:r>
              <a:rPr lang="en-US" dirty="0"/>
              <a:t>and the list is always growing</a:t>
            </a:r>
          </a:p>
          <a:p>
            <a:endParaRPr lang="en-US" dirty="0"/>
          </a:p>
          <a:p>
            <a:r>
              <a:rPr lang="en-US" dirty="0"/>
              <a:t>NOT organized into specific, </a:t>
            </a:r>
            <a:r>
              <a:rPr lang="en-US" dirty="0" err="1"/>
              <a:t>queryable</a:t>
            </a:r>
            <a:r>
              <a:rPr lang="en-US" dirty="0"/>
              <a:t> fields as part of an overarching model</a:t>
            </a:r>
          </a:p>
          <a:p>
            <a:r>
              <a:rPr lang="en-US" dirty="0"/>
              <a:t>and they do NOT fit neatly into a csv file -- instead, they tend to be stored in specific, specialized formats</a:t>
            </a:r>
          </a:p>
          <a:p>
            <a:endParaRPr lang="en-US" dirty="0"/>
          </a:p>
          <a:p>
            <a:r>
              <a:rPr lang="en-US" dirty="0"/>
              <a:t>for images you've got your </a:t>
            </a:r>
            <a:r>
              <a:rPr lang="en-US" dirty="0" err="1"/>
              <a:t>pngs</a:t>
            </a:r>
            <a:r>
              <a:rPr lang="en-US" dirty="0"/>
              <a:t> and jpegs, but you've also got your DICOM files, for example</a:t>
            </a:r>
          </a:p>
          <a:p>
            <a:r>
              <a:rPr lang="en-US" dirty="0"/>
              <a:t>there's a huge variety here -- far too big to cover in a single lecture</a:t>
            </a:r>
          </a:p>
          <a:p>
            <a:endParaRPr lang="en-US" dirty="0"/>
          </a:p>
          <a:p>
            <a:r>
              <a:rPr lang="en-US" dirty="0"/>
              <a:t>and so we're going to be talking about some general principles and focusing mostly on the most common modalities, which are images and text</a:t>
            </a:r>
          </a:p>
        </p:txBody>
      </p:sp>
      <p:sp>
        <p:nvSpPr>
          <p:cNvPr id="4" name="Slide Number Placeholder 3"/>
          <p:cNvSpPr>
            <a:spLocks noGrp="1"/>
          </p:cNvSpPr>
          <p:nvPr>
            <p:ph type="sldNum" sz="quarter" idx="5"/>
          </p:nvPr>
        </p:nvSpPr>
        <p:spPr/>
        <p:txBody>
          <a:bodyPr/>
          <a:lstStyle/>
          <a:p>
            <a:fld id="{FA87938A-5C4B-C644-A452-8D4D784107A7}" type="slidenum">
              <a:rPr lang="en-US" smtClean="0"/>
              <a:t>6</a:t>
            </a:fld>
            <a:endParaRPr lang="en-US"/>
          </a:p>
        </p:txBody>
      </p:sp>
    </p:spTree>
    <p:extLst>
      <p:ext uri="{BB962C8B-B14F-4D97-AF65-F5344CB8AC3E}">
        <p14:creationId xmlns:p14="http://schemas.microsoft.com/office/powerpoint/2010/main" val="24005492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run through a really simplified case to think about what data, both structured and unstructured, will be generated</a:t>
            </a:r>
          </a:p>
          <a:p>
            <a:endParaRPr lang="en-US" dirty="0"/>
          </a:p>
          <a:p>
            <a:r>
              <a:rPr lang="en-US" dirty="0"/>
              <a:t>Suppose we have a patient that goes to urgent care – they’re transferred to the emergency department because the providers at urgent care suspect a PE, or pulmonary embolism</a:t>
            </a:r>
          </a:p>
          <a:p>
            <a:r>
              <a:rPr lang="en-US" dirty="0"/>
              <a:t>This is a blood that forms usually in the veins in your leg, then dislodges and travels through the right heart and into the lungs, where it can go no further, so it gets stuck, blocking blood flow, damaging tissue, and so on – not good</a:t>
            </a:r>
          </a:p>
          <a:p>
            <a:endParaRPr lang="en-US" dirty="0"/>
          </a:p>
          <a:p>
            <a:r>
              <a:rPr lang="en-US" dirty="0"/>
              <a:t>So they transfer this person to the emergency department, where a bunch of things happen, not necessarily in the particular order I’m showing here</a:t>
            </a:r>
          </a:p>
          <a:p>
            <a:endParaRPr lang="en-US" dirty="0"/>
          </a:p>
          <a:p>
            <a:r>
              <a:rPr lang="en-US" dirty="0"/>
              <a:t>1, a provider is going to document the patient’s story, including all the details believed to be relevant to the current situation</a:t>
            </a:r>
          </a:p>
          <a:p>
            <a:r>
              <a:rPr lang="en-US" dirty="0"/>
              <a:t>This is going to include the patient’s broader medical history – other medical conditions, their medications, any allergies</a:t>
            </a:r>
          </a:p>
          <a:p>
            <a:r>
              <a:rPr lang="en-US" dirty="0"/>
              <a:t>As well as their social history and family history – what conditions do family members have</a:t>
            </a:r>
          </a:p>
          <a:p>
            <a:endParaRPr lang="en-US" dirty="0"/>
          </a:p>
          <a:p>
            <a:r>
              <a:rPr lang="en-US" dirty="0"/>
              <a:t>The provider will do a physical examination at some point, again with emphasis on the current situation, and they’ll do a review of systems – this is a head to toe review of patient covering all the different organ systems</a:t>
            </a:r>
          </a:p>
          <a:p>
            <a:endParaRPr lang="en-US" dirty="0"/>
          </a:p>
          <a:p>
            <a:r>
              <a:rPr lang="en-US" dirty="0"/>
              <a:t>They’re also going to get some lab results – in this case, they’ll get a basic metabolic panel, which is a very common, standard set of labs </a:t>
            </a:r>
            <a:r>
              <a:rPr lang="en-US" sz="1200" b="0" i="0" u="none" strike="noStrike" kern="1200" dirty="0">
                <a:solidFill>
                  <a:schemeClr val="tx1"/>
                </a:solidFill>
                <a:effectLst/>
                <a:latin typeface="+mn-lt"/>
                <a:ea typeface="+mn-ea"/>
                <a:cs typeface="+mn-cs"/>
              </a:rPr>
              <a:t>that summarizes your fluid and electrolyte status, kidney function, and blood sugar levels</a:t>
            </a:r>
          </a:p>
          <a:p>
            <a:r>
              <a:rPr lang="en-US" sz="1200" b="0" i="0" u="none" strike="noStrike" kern="1200" dirty="0">
                <a:solidFill>
                  <a:schemeClr val="tx1"/>
                </a:solidFill>
                <a:effectLst/>
                <a:latin typeface="+mn-lt"/>
                <a:ea typeface="+mn-ea"/>
                <a:cs typeface="+mn-cs"/>
              </a:rPr>
              <a:t>And they also get a complete blood count, which gives information about the cells in your blood – both white cells and red cells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They’ll also get a CT scan of the lungs, which along with the labs will help them determine whether it’s really a pulmonary embolism versus something else, pinpoint the location, see the extent of the damage, and so 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And this is a pretty serious issue, so this patient needs to be hospitalized – the emergency department is going to go ahead and admit them to the hospital</a:t>
            </a:r>
            <a:endParaRPr lang="en-US" dirty="0"/>
          </a:p>
        </p:txBody>
      </p:sp>
      <p:sp>
        <p:nvSpPr>
          <p:cNvPr id="4" name="Slide Number Placeholder 3"/>
          <p:cNvSpPr>
            <a:spLocks noGrp="1"/>
          </p:cNvSpPr>
          <p:nvPr>
            <p:ph type="sldNum" sz="quarter" idx="5"/>
          </p:nvPr>
        </p:nvSpPr>
        <p:spPr/>
        <p:txBody>
          <a:bodyPr/>
          <a:lstStyle/>
          <a:p>
            <a:fld id="{FA87938A-5C4B-C644-A452-8D4D784107A7}" type="slidenum">
              <a:rPr lang="en-US" smtClean="0"/>
              <a:t>8</a:t>
            </a:fld>
            <a:endParaRPr lang="en-US"/>
          </a:p>
        </p:txBody>
      </p:sp>
    </p:spTree>
    <p:extLst>
      <p:ext uri="{BB962C8B-B14F-4D97-AF65-F5344CB8AC3E}">
        <p14:creationId xmlns:p14="http://schemas.microsoft.com/office/powerpoint/2010/main" val="1553289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what parts of this fairly complicated story -- and again, this is the super simple, quick and dirty version coming from a non-clinician – which parts are going to make it into the structured data?</a:t>
            </a:r>
          </a:p>
          <a:p>
            <a:endParaRPr lang="en-US" dirty="0"/>
          </a:p>
          <a:p>
            <a:r>
              <a:rPr lang="en-US" dirty="0"/>
              <a:t>Well, we’ll see who the patient is -- their age, sex, race</a:t>
            </a:r>
          </a:p>
          <a:p>
            <a:r>
              <a:rPr lang="en-US" dirty="0"/>
              <a:t>We’ll see that they came to the emergency department, and that they were admitted from the ED</a:t>
            </a:r>
          </a:p>
          <a:p>
            <a:endParaRPr lang="en-US" dirty="0"/>
          </a:p>
          <a:p>
            <a:r>
              <a:rPr lang="en-US" dirty="0"/>
              <a:t>We’ll see diagnosis codes, so we SHOULD end up seeing codes related to pulmonary embolism, supposing that ends up being the issue</a:t>
            </a:r>
          </a:p>
          <a:p>
            <a:r>
              <a:rPr lang="en-US" dirty="0"/>
              <a:t>And we’ll see procedure codes – we’ll see that they got a CT, for example</a:t>
            </a:r>
          </a:p>
          <a:p>
            <a:endParaRPr lang="en-US" dirty="0"/>
          </a:p>
          <a:p>
            <a:r>
              <a:rPr lang="en-US" dirty="0"/>
              <a:t>We’ll even see the details of those labs – the exact electrolyte values, their white cell count, and so on</a:t>
            </a:r>
          </a:p>
          <a:p>
            <a:endParaRPr lang="en-US" dirty="0"/>
          </a:p>
          <a:p>
            <a:r>
              <a:rPr lang="en-US" dirty="0"/>
              <a:t>So, that’s a lot of information. But it is really a comprehensive summary of the encounter?</a:t>
            </a:r>
          </a:p>
          <a:p>
            <a:r>
              <a:rPr lang="en-US" dirty="0"/>
              <a:t>Let’s thing about what we WON’T see.</a:t>
            </a:r>
          </a:p>
        </p:txBody>
      </p:sp>
      <p:sp>
        <p:nvSpPr>
          <p:cNvPr id="4" name="Slide Number Placeholder 3"/>
          <p:cNvSpPr>
            <a:spLocks noGrp="1"/>
          </p:cNvSpPr>
          <p:nvPr>
            <p:ph type="sldNum" sz="quarter" idx="5"/>
          </p:nvPr>
        </p:nvSpPr>
        <p:spPr/>
        <p:txBody>
          <a:bodyPr/>
          <a:lstStyle/>
          <a:p>
            <a:fld id="{FA87938A-5C4B-C644-A452-8D4D784107A7}" type="slidenum">
              <a:rPr lang="en-US" smtClean="0"/>
              <a:t>9</a:t>
            </a:fld>
            <a:endParaRPr lang="en-US"/>
          </a:p>
        </p:txBody>
      </p:sp>
    </p:spTree>
    <p:extLst>
      <p:ext uri="{BB962C8B-B14F-4D97-AF65-F5344CB8AC3E}">
        <p14:creationId xmlns:p14="http://schemas.microsoft.com/office/powerpoint/2010/main" val="1433392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do that, let’s start by looking at patient’s story, as documented by a provider</a:t>
            </a:r>
          </a:p>
          <a:p>
            <a:endParaRPr lang="en-US" dirty="0"/>
          </a:p>
          <a:p>
            <a:r>
              <a:rPr lang="en-US" dirty="0"/>
              <a:t>This example I’m showing you is publicly available on the internet, in case anybody is concerned</a:t>
            </a:r>
          </a:p>
          <a:p>
            <a:r>
              <a:rPr lang="en-US" dirty="0"/>
              <a:t>In fact, this is a note written by a UNC medical student as an example of how to write a history and physical, which is a detailed note covering all the elements I mentioned a moment ago</a:t>
            </a:r>
          </a:p>
          <a:p>
            <a:endParaRPr lang="en-US" dirty="0"/>
          </a:p>
          <a:p>
            <a:r>
              <a:rPr lang="en-US" dirty="0"/>
              <a:t>It’s also one of the note types required as part of the FHIR standard.</a:t>
            </a:r>
          </a:p>
          <a:p>
            <a:endParaRPr lang="en-US" dirty="0"/>
          </a:p>
          <a:p>
            <a:r>
              <a:rPr lang="en-US" dirty="0"/>
              <a:t>Now, if you read through this note, what you’ll find is that it’s very information dense.</a:t>
            </a:r>
          </a:p>
          <a:p>
            <a:r>
              <a:rPr lang="en-US" dirty="0"/>
              <a:t>There’s a ton of detailed information here, and all of it is potentially very important</a:t>
            </a:r>
          </a:p>
          <a:p>
            <a:endParaRPr lang="en-US" dirty="0"/>
          </a:p>
          <a:p>
            <a:r>
              <a:rPr lang="en-US" dirty="0"/>
              <a:t>We get his pain level and a description of the nature of the pain</a:t>
            </a:r>
          </a:p>
          <a:p>
            <a:r>
              <a:rPr lang="en-US" dirty="0"/>
              <a:t>We get subjective elements of his experience – a ”rattling” in his chest</a:t>
            </a:r>
          </a:p>
          <a:p>
            <a:endParaRPr lang="en-US" dirty="0"/>
          </a:p>
          <a:p>
            <a:r>
              <a:rPr lang="en-US" dirty="0"/>
              <a:t>We see that he had pneumonia about two months ago – this context may be very important to understand</a:t>
            </a:r>
          </a:p>
          <a:p>
            <a:endParaRPr lang="en-US" dirty="0"/>
          </a:p>
          <a:p>
            <a:r>
              <a:rPr lang="en-US" dirty="0"/>
              <a:t>Some of this makes it into structured fields, but more of it doesn’t</a:t>
            </a:r>
          </a:p>
        </p:txBody>
      </p:sp>
      <p:sp>
        <p:nvSpPr>
          <p:cNvPr id="4" name="Slide Number Placeholder 3"/>
          <p:cNvSpPr>
            <a:spLocks noGrp="1"/>
          </p:cNvSpPr>
          <p:nvPr>
            <p:ph type="sldNum" sz="quarter" idx="5"/>
          </p:nvPr>
        </p:nvSpPr>
        <p:spPr/>
        <p:txBody>
          <a:bodyPr/>
          <a:lstStyle/>
          <a:p>
            <a:fld id="{FA87938A-5C4B-C644-A452-8D4D784107A7}" type="slidenum">
              <a:rPr lang="en-US" smtClean="0"/>
              <a:t>10</a:t>
            </a:fld>
            <a:endParaRPr lang="en-US"/>
          </a:p>
        </p:txBody>
      </p:sp>
    </p:spTree>
    <p:extLst>
      <p:ext uri="{BB962C8B-B14F-4D97-AF65-F5344CB8AC3E}">
        <p14:creationId xmlns:p14="http://schemas.microsoft.com/office/powerpoint/2010/main" val="4011287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74FD54-9C7C-C145-BBC2-DF6B9D79034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FBC1545-3F00-764D-A01E-6F33B9AEB8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4A1274-D7DC-B142-8FB7-A98CA1D774EE}"/>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AEC72DE7-92EB-AC4A-953C-9002FDC509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D40FC0-4434-B549-A851-8B1679079155}"/>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2482460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82935-723F-304D-8AC0-3C56D1D159A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AB1E697-2778-BB45-9087-556AADDF495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3B5CAA-6751-DB4B-A8B9-CAEE90407B65}"/>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4F6A3E71-AA55-D845-B436-DBC4209EEA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A532FA-E06A-644E-A8AD-8DD9AC088230}"/>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182188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6B6785-4294-6B4E-9F66-8CCEF877BD6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BEF0DB4-2C3B-D742-BE65-4EF7A56E681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E7BE5C-FAD6-5C45-972B-F1BE8983CDF8}"/>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56AECCE1-9469-FA45-B966-E1BE4E6F7E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3C07C3-CD8A-7640-8462-B5A7AEEBFB5F}"/>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1329456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12C9C-9030-7943-964A-082DE4A251F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5F2121-19CB-484D-807C-AA2DB97C6BC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CC4262-14A1-1944-924E-A5A99729FD19}"/>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69474FBF-4553-E246-AACF-434CBCAABF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000B3E-EE03-684C-98AD-6DAF6E1EB811}"/>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9511961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48F6A-0CF1-4C4E-A110-DCBD51D6900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086EEBC-8B28-9849-9078-BD417FF59EB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78CD2A-584B-AF4E-A334-58E7B98AA727}"/>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C8A0E611-7F2B-D64A-9FA2-810C61ACDF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97BBBA-76A3-4B4F-84FC-DE1E42F95553}"/>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27353041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C2164D-02C5-8044-9025-0E60AFD4FA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482C88-882E-C64B-92A7-86C5447FFF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8179FE-F9CC-754B-B81C-3C7DBE6B70A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147F2B-AA37-F644-A0E0-C46446991E01}"/>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6" name="Footer Placeholder 5">
            <a:extLst>
              <a:ext uri="{FF2B5EF4-FFF2-40B4-BE49-F238E27FC236}">
                <a16:creationId xmlns:a16="http://schemas.microsoft.com/office/drawing/2014/main" id="{2F5BE8E1-2604-8D4A-88DE-7C28D264FE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99E9AA-4371-1241-B627-477DE2E8BDDB}"/>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23324362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3F9A2-B429-A84D-907B-9131904CE7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5D82B90-3E53-8D43-8BE9-A1C1623187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2525E6-5AFB-CF48-B238-7EF52F3066C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5FCEEF-415C-E440-9348-2A8A7CAD43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FF516E-C2B4-334E-BFC2-CA83C6093E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771BA3-81CD-7B46-8155-E4159A29CDCC}"/>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8" name="Footer Placeholder 7">
            <a:extLst>
              <a:ext uri="{FF2B5EF4-FFF2-40B4-BE49-F238E27FC236}">
                <a16:creationId xmlns:a16="http://schemas.microsoft.com/office/drawing/2014/main" id="{5275FB49-376C-684B-8236-67508ED6DB0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D6EDC1C-3D64-7F48-92B2-3FDAF3E446CB}"/>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4861269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A3871-40D3-F349-B1F1-670C23C4A3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CE0AD7-D059-1849-9720-8E06DF91FAF1}"/>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4" name="Footer Placeholder 3">
            <a:extLst>
              <a:ext uri="{FF2B5EF4-FFF2-40B4-BE49-F238E27FC236}">
                <a16:creationId xmlns:a16="http://schemas.microsoft.com/office/drawing/2014/main" id="{FB7D0BEF-9114-E442-98CF-5B68DD242B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5DFBAEA-63C5-444C-B9F4-6424EDA7AFFC}"/>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511562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4B35A2-4571-9449-8D98-CABDE7B9A711}"/>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3" name="Footer Placeholder 2">
            <a:extLst>
              <a:ext uri="{FF2B5EF4-FFF2-40B4-BE49-F238E27FC236}">
                <a16:creationId xmlns:a16="http://schemas.microsoft.com/office/drawing/2014/main" id="{28997809-5F33-D94B-A81D-0A32270B5CC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E62002-1AAF-4E48-A6DA-7D4057CDC059}"/>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3592855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46223-0265-8240-8D8F-FC7479E87C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82DF0C-A808-E24C-8F87-127321E2502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85529C1-1CFE-2142-BAF2-D1D4DB6F45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A73E1D-E29B-064C-AEF7-1D05FADD0878}"/>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6" name="Footer Placeholder 5">
            <a:extLst>
              <a:ext uri="{FF2B5EF4-FFF2-40B4-BE49-F238E27FC236}">
                <a16:creationId xmlns:a16="http://schemas.microsoft.com/office/drawing/2014/main" id="{860330C8-F079-A34C-9326-993A481CCB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897257-07F0-674E-B9FE-98A4C026897E}"/>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3802615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FF0A8-F3AF-9842-80CF-76CBC39630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E8847B-0AE6-6348-803F-D2BB0D11660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FD2E116-5556-E14A-9EA5-41227333CF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D76642-D543-8842-8FEC-4F892D12B9A3}"/>
              </a:ext>
            </a:extLst>
          </p:cNvPr>
          <p:cNvSpPr>
            <a:spLocks noGrp="1"/>
          </p:cNvSpPr>
          <p:nvPr>
            <p:ph type="dt" sz="half" idx="10"/>
          </p:nvPr>
        </p:nvSpPr>
        <p:spPr/>
        <p:txBody>
          <a:bodyPr/>
          <a:lstStyle/>
          <a:p>
            <a:fld id="{14BEF16A-8AC4-A849-AEC8-80BCDB7517BA}" type="datetimeFigureOut">
              <a:rPr lang="en-US" smtClean="0"/>
              <a:t>3/24/22</a:t>
            </a:fld>
            <a:endParaRPr lang="en-US"/>
          </a:p>
        </p:txBody>
      </p:sp>
      <p:sp>
        <p:nvSpPr>
          <p:cNvPr id="6" name="Footer Placeholder 5">
            <a:extLst>
              <a:ext uri="{FF2B5EF4-FFF2-40B4-BE49-F238E27FC236}">
                <a16:creationId xmlns:a16="http://schemas.microsoft.com/office/drawing/2014/main" id="{8FE833A6-1051-8C4E-ABBC-4E101B2108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2A12389-3618-A24A-9636-331B231123F2}"/>
              </a:ext>
            </a:extLst>
          </p:cNvPr>
          <p:cNvSpPr>
            <a:spLocks noGrp="1"/>
          </p:cNvSpPr>
          <p:nvPr>
            <p:ph type="sldNum" sz="quarter" idx="12"/>
          </p:nvPr>
        </p:nvSpPr>
        <p:spPr/>
        <p:txBody>
          <a:bodyPr/>
          <a:lstStyle/>
          <a:p>
            <a:fld id="{A3B43024-2C75-3240-AA2F-3AC83BF0955F}" type="slidenum">
              <a:rPr lang="en-US" smtClean="0"/>
              <a:t>‹#›</a:t>
            </a:fld>
            <a:endParaRPr lang="en-US"/>
          </a:p>
        </p:txBody>
      </p:sp>
    </p:spTree>
    <p:extLst>
      <p:ext uri="{BB962C8B-B14F-4D97-AF65-F5344CB8AC3E}">
        <p14:creationId xmlns:p14="http://schemas.microsoft.com/office/powerpoint/2010/main" val="10383952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3A2B3C-F494-6742-8823-ACF870B723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C7E90E-B0B3-7F45-B8A3-79FA7FBCEF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23ED5-6BC3-7C4D-AB1D-2243486DCE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BEF16A-8AC4-A849-AEC8-80BCDB7517BA}" type="datetimeFigureOut">
              <a:rPr lang="en-US" smtClean="0"/>
              <a:t>3/24/22</a:t>
            </a:fld>
            <a:endParaRPr lang="en-US"/>
          </a:p>
        </p:txBody>
      </p:sp>
      <p:sp>
        <p:nvSpPr>
          <p:cNvPr id="5" name="Footer Placeholder 4">
            <a:extLst>
              <a:ext uri="{FF2B5EF4-FFF2-40B4-BE49-F238E27FC236}">
                <a16:creationId xmlns:a16="http://schemas.microsoft.com/office/drawing/2014/main" id="{7F95DA33-CFB3-0D41-B6E7-9153FD6388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327CFB7-3A26-EB4B-93F9-6E9B2C5A12D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43024-2C75-3240-AA2F-3AC83BF0955F}" type="slidenum">
              <a:rPr lang="en-US" smtClean="0"/>
              <a:t>‹#›</a:t>
            </a:fld>
            <a:endParaRPr lang="en-US"/>
          </a:p>
        </p:txBody>
      </p:sp>
    </p:spTree>
    <p:extLst>
      <p:ext uri="{BB962C8B-B14F-4D97-AF65-F5344CB8AC3E}">
        <p14:creationId xmlns:p14="http://schemas.microsoft.com/office/powerpoint/2010/main" val="809780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hyperlink" Target="https://loinc.org/34117-2.html" TargetMode="External"/><Relationship Id="rId13" Type="http://schemas.openxmlformats.org/officeDocument/2006/relationships/hyperlink" Target="https://loinc.org/11526-1.html" TargetMode="External"/><Relationship Id="rId3" Type="http://schemas.openxmlformats.org/officeDocument/2006/relationships/slideLayout" Target="../slideLayouts/slideLayout2.xml"/><Relationship Id="rId7" Type="http://schemas.openxmlformats.org/officeDocument/2006/relationships/hyperlink" Target="https://loinc.org/18842-5.html" TargetMode="External"/><Relationship Id="rId12" Type="http://schemas.openxmlformats.org/officeDocument/2006/relationships/hyperlink" Target="https://loinc.org/11502-2.html" TargetMode="Externa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loinc.org/11488-4.html" TargetMode="External"/><Relationship Id="rId11" Type="http://schemas.openxmlformats.org/officeDocument/2006/relationships/hyperlink" Target="https://loinc.org/18748-4.html" TargetMode="External"/><Relationship Id="rId5" Type="http://schemas.openxmlformats.org/officeDocument/2006/relationships/image" Target="../media/image4.emf"/><Relationship Id="rId10" Type="http://schemas.openxmlformats.org/officeDocument/2006/relationships/hyperlink" Target="https://loinc.org/11506-3.html" TargetMode="External"/><Relationship Id="rId4" Type="http://schemas.openxmlformats.org/officeDocument/2006/relationships/notesSlide" Target="../notesSlides/notesSlide9.xml"/><Relationship Id="rId9" Type="http://schemas.openxmlformats.org/officeDocument/2006/relationships/hyperlink" Target="https://loinc.org/28570-0.html" TargetMode="External"/><Relationship Id="rId14" Type="http://schemas.openxmlformats.org/officeDocument/2006/relationships/image" Target="../media/image2.png"/></Relationships>
</file>

<file path=ppt/slides/_rels/slide11.xml.rels><?xml version="1.0" encoding="UTF-8" standalone="yes"?>
<Relationships xmlns="http://schemas.openxmlformats.org/package/2006/relationships"><Relationship Id="rId8" Type="http://schemas.openxmlformats.org/officeDocument/2006/relationships/hyperlink" Target="https://loinc.org/28570-0.html" TargetMode="External"/><Relationship Id="rId13" Type="http://schemas.openxmlformats.org/officeDocument/2006/relationships/image" Target="../media/image5.emf"/><Relationship Id="rId3" Type="http://schemas.openxmlformats.org/officeDocument/2006/relationships/slideLayout" Target="../slideLayouts/slideLayout2.xml"/><Relationship Id="rId7" Type="http://schemas.openxmlformats.org/officeDocument/2006/relationships/hyperlink" Target="https://loinc.org/34117-2.html" TargetMode="External"/><Relationship Id="rId12" Type="http://schemas.openxmlformats.org/officeDocument/2006/relationships/hyperlink" Target="https://loinc.org/11526-1.html" TargetMode="Externa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hyperlink" Target="https://loinc.org/18842-5.html" TargetMode="External"/><Relationship Id="rId11" Type="http://schemas.openxmlformats.org/officeDocument/2006/relationships/hyperlink" Target="https://loinc.org/11502-2.html" TargetMode="External"/><Relationship Id="rId5" Type="http://schemas.openxmlformats.org/officeDocument/2006/relationships/hyperlink" Target="https://loinc.org/11488-4.html" TargetMode="External"/><Relationship Id="rId15" Type="http://schemas.openxmlformats.org/officeDocument/2006/relationships/image" Target="../media/image2.png"/><Relationship Id="rId10" Type="http://schemas.openxmlformats.org/officeDocument/2006/relationships/hyperlink" Target="https://loinc.org/18748-4.html" TargetMode="External"/><Relationship Id="rId4" Type="http://schemas.openxmlformats.org/officeDocument/2006/relationships/notesSlide" Target="../notesSlides/notesSlide10.xml"/><Relationship Id="rId9" Type="http://schemas.openxmlformats.org/officeDocument/2006/relationships/hyperlink" Target="https://loinc.org/11506-3.html" TargetMode="External"/><Relationship Id="rId14" Type="http://schemas.openxmlformats.org/officeDocument/2006/relationships/image" Target="../media/image6.emf"/></Relationships>
</file>

<file path=ppt/slides/_rels/slide12.xml.rels><?xml version="1.0" encoding="UTF-8" standalone="yes"?>
<Relationships xmlns="http://schemas.openxmlformats.org/package/2006/relationships"><Relationship Id="rId8" Type="http://schemas.openxmlformats.org/officeDocument/2006/relationships/hyperlink" Target="https://loinc.org/28570-0.html" TargetMode="External"/><Relationship Id="rId13" Type="http://schemas.openxmlformats.org/officeDocument/2006/relationships/image" Target="../media/image7.emf"/><Relationship Id="rId3" Type="http://schemas.openxmlformats.org/officeDocument/2006/relationships/slideLayout" Target="../slideLayouts/slideLayout2.xml"/><Relationship Id="rId7" Type="http://schemas.openxmlformats.org/officeDocument/2006/relationships/hyperlink" Target="https://loinc.org/34117-2.html" TargetMode="External"/><Relationship Id="rId12" Type="http://schemas.openxmlformats.org/officeDocument/2006/relationships/hyperlink" Target="https://loinc.org/11526-1.html" TargetMode="Externa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hyperlink" Target="https://loinc.org/18842-5.html" TargetMode="External"/><Relationship Id="rId11" Type="http://schemas.openxmlformats.org/officeDocument/2006/relationships/hyperlink" Target="https://loinc.org/11502-2.html" TargetMode="External"/><Relationship Id="rId5" Type="http://schemas.openxmlformats.org/officeDocument/2006/relationships/hyperlink" Target="https://loinc.org/11488-4.html" TargetMode="External"/><Relationship Id="rId10" Type="http://schemas.openxmlformats.org/officeDocument/2006/relationships/hyperlink" Target="https://loinc.org/18748-4.html" TargetMode="External"/><Relationship Id="rId4" Type="http://schemas.openxmlformats.org/officeDocument/2006/relationships/notesSlide" Target="../notesSlides/notesSlide11.xml"/><Relationship Id="rId9" Type="http://schemas.openxmlformats.org/officeDocument/2006/relationships/hyperlink" Target="https://loinc.org/11506-3.html" TargetMode="External"/><Relationship Id="rId1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2.jpeg"/><Relationship Id="rId5" Type="http://schemas.openxmlformats.org/officeDocument/2006/relationships/image" Target="../media/image11.png"/><Relationship Id="rId4"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5.jpe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4.jpeg"/><Relationship Id="rId5" Type="http://schemas.openxmlformats.org/officeDocument/2006/relationships/image" Target="../media/image13.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png"/><Relationship Id="rId5" Type="http://schemas.openxmlformats.org/officeDocument/2006/relationships/image" Target="../media/image16.tiff"/><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2.png"/><Relationship Id="rId4"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2.png"/><Relationship Id="rId5" Type="http://schemas.openxmlformats.org/officeDocument/2006/relationships/image" Target="../media/image4.emf"/><Relationship Id="rId4"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2.png"/><Relationship Id="rId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2.png"/><Relationship Id="rId5" Type="http://schemas.openxmlformats.org/officeDocument/2006/relationships/image" Target="../media/image4.emf"/><Relationship Id="rId4"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2.png"/><Relationship Id="rId5" Type="http://schemas.openxmlformats.org/officeDocument/2006/relationships/image" Target="../media/image150.png"/><Relationship Id="rId4"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2.png"/><Relationship Id="rId4"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6.m4a"/><Relationship Id="rId1" Type="http://schemas.microsoft.com/office/2007/relationships/media" Target="../media/media36.m4a"/><Relationship Id="rId6" Type="http://schemas.openxmlformats.org/officeDocument/2006/relationships/image" Target="../media/image20.emf"/><Relationship Id="rId5" Type="http://schemas.openxmlformats.org/officeDocument/2006/relationships/image" Target="../media/image4.emf"/><Relationship Id="rId4"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7.m4a"/><Relationship Id="rId1" Type="http://schemas.microsoft.com/office/2007/relationships/media" Target="../media/media37.m4a"/><Relationship Id="rId6" Type="http://schemas.openxmlformats.org/officeDocument/2006/relationships/image" Target="../media/image21.emf"/><Relationship Id="rId5" Type="http://schemas.openxmlformats.org/officeDocument/2006/relationships/image" Target="../media/image4.emf"/><Relationship Id="rId4"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8.m4a"/><Relationship Id="rId1" Type="http://schemas.microsoft.com/office/2007/relationships/media" Target="../media/media38.m4a"/><Relationship Id="rId6" Type="http://schemas.openxmlformats.org/officeDocument/2006/relationships/image" Target="../media/image20.emf"/><Relationship Id="rId5" Type="http://schemas.openxmlformats.org/officeDocument/2006/relationships/image" Target="../media/image4.emf"/><Relationship Id="rId4"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20.emf"/><Relationship Id="rId5" Type="http://schemas.openxmlformats.org/officeDocument/2006/relationships/image" Target="../media/image4.emf"/><Relationship Id="rId4"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5" Type="http://schemas.openxmlformats.org/officeDocument/2006/relationships/image" Target="../media/image2.png"/><Relationship Id="rId4"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2.m4a"/><Relationship Id="rId1" Type="http://schemas.microsoft.com/office/2007/relationships/media" Target="../media/media42.m4a"/><Relationship Id="rId6" Type="http://schemas.openxmlformats.org/officeDocument/2006/relationships/image" Target="../media/image2.png"/><Relationship Id="rId5" Type="http://schemas.openxmlformats.org/officeDocument/2006/relationships/hyperlink" Target="mailto:m.engelhard@duke.edu" TargetMode="External"/><Relationship Id="rId4"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DD45D-9F0A-FA4E-B09F-2E3309804C67}"/>
              </a:ext>
            </a:extLst>
          </p:cNvPr>
          <p:cNvSpPr>
            <a:spLocks noGrp="1"/>
          </p:cNvSpPr>
          <p:nvPr>
            <p:ph type="ctrTitle"/>
          </p:nvPr>
        </p:nvSpPr>
        <p:spPr/>
        <p:txBody>
          <a:bodyPr>
            <a:normAutofit fontScale="90000"/>
          </a:bodyPr>
          <a:lstStyle/>
          <a:p>
            <a:r>
              <a:rPr lang="en-US" dirty="0"/>
              <a:t>Leveraging Unstructured Data for EHR-based Prediction</a:t>
            </a:r>
          </a:p>
        </p:txBody>
      </p:sp>
      <p:sp>
        <p:nvSpPr>
          <p:cNvPr id="3" name="Subtitle 2">
            <a:extLst>
              <a:ext uri="{FF2B5EF4-FFF2-40B4-BE49-F238E27FC236}">
                <a16:creationId xmlns:a16="http://schemas.microsoft.com/office/drawing/2014/main" id="{CDB99CA8-5CD7-F84D-9183-77AEFA08FA78}"/>
              </a:ext>
            </a:extLst>
          </p:cNvPr>
          <p:cNvSpPr>
            <a:spLocks noGrp="1"/>
          </p:cNvSpPr>
          <p:nvPr>
            <p:ph type="subTitle" idx="1"/>
          </p:nvPr>
        </p:nvSpPr>
        <p:spPr/>
        <p:txBody>
          <a:bodyPr/>
          <a:lstStyle/>
          <a:p>
            <a:endParaRPr lang="en-US" dirty="0"/>
          </a:p>
          <a:p>
            <a:endParaRPr lang="en-US" dirty="0"/>
          </a:p>
          <a:p>
            <a:r>
              <a:rPr lang="en-US" dirty="0"/>
              <a:t>Matt Engelhard</a:t>
            </a:r>
          </a:p>
        </p:txBody>
      </p:sp>
      <p:pic>
        <p:nvPicPr>
          <p:cNvPr id="19" name="Video 18">
            <a:hlinkClick r:id="" action="ppaction://media"/>
            <a:extLst>
              <a:ext uri="{FF2B5EF4-FFF2-40B4-BE49-F238E27FC236}">
                <a16:creationId xmlns:a16="http://schemas.microsoft.com/office/drawing/2014/main" id="{695B72C5-9F90-5D42-A00F-26230565538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6000" cy="1714500"/>
          </a:xfrm>
          <a:prstGeom prst="rect">
            <a:avLst/>
          </a:prstGeom>
        </p:spPr>
      </p:pic>
    </p:spTree>
    <p:extLst>
      <p:ext uri="{BB962C8B-B14F-4D97-AF65-F5344CB8AC3E}">
        <p14:creationId xmlns:p14="http://schemas.microsoft.com/office/powerpoint/2010/main" val="139237388"/>
      </p:ext>
    </p:extLst>
  </p:cSld>
  <p:clrMapOvr>
    <a:masterClrMapping/>
  </p:clrMapOvr>
  <mc:AlternateContent xmlns:mc="http://schemas.openxmlformats.org/markup-compatibility/2006">
    <mc:Choice xmlns:p14="http://schemas.microsoft.com/office/powerpoint/2010/main" Requires="p14">
      <p:transition spd="slow" p14:dur="2000" advTm="31160"/>
    </mc:Choice>
    <mc:Fallback>
      <p:transition spd="slow" advTm="31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
                </p:tgtEl>
              </p:cMediaNode>
            </p:video>
            <p:seq concurrent="1" nextAc="seek">
              <p:cTn id="8" restart="whenNotActive" fill="hold" evtFilter="cancelBubble" nodeType="interactiveSeq">
                <p:stCondLst>
                  <p:cond evt="onClick" delay="0">
                    <p:tgtEl>
                      <p:spTgt spid="1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
                                        </p:tgtEl>
                                      </p:cBhvr>
                                    </p:cmd>
                                  </p:childTnLst>
                                </p:cTn>
                              </p:par>
                            </p:childTnLst>
                          </p:cTn>
                        </p:par>
                      </p:childTnLst>
                    </p:cTn>
                  </p:par>
                </p:childTnLst>
              </p:cTn>
              <p:nextCondLst>
                <p:cond evt="onClick" delay="0">
                  <p:tgtEl>
                    <p:spTgt spid="19"/>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52029E-FC5D-4E4C-9C20-4BEF7DBD04E3}"/>
              </a:ext>
            </a:extLst>
          </p:cNvPr>
          <p:cNvPicPr>
            <a:picLocks noChangeAspect="1"/>
          </p:cNvPicPr>
          <p:nvPr/>
        </p:nvPicPr>
        <p:blipFill rotWithShape="1">
          <a:blip r:embed="rId5"/>
          <a:srcRect l="11976" t="10928" r="11177"/>
          <a:stretch/>
        </p:blipFill>
        <p:spPr>
          <a:xfrm>
            <a:off x="5190186" y="373487"/>
            <a:ext cx="6581103" cy="9871656"/>
          </a:xfrm>
          <a:prstGeom prst="rect">
            <a:avLst/>
          </a:prstGeom>
          <a:ln>
            <a:solidFill>
              <a:schemeClr val="tx1"/>
            </a:solidFill>
          </a:ln>
        </p:spPr>
      </p:pic>
      <p:sp>
        <p:nvSpPr>
          <p:cNvPr id="6" name="Title 1">
            <a:extLst>
              <a:ext uri="{FF2B5EF4-FFF2-40B4-BE49-F238E27FC236}">
                <a16:creationId xmlns:a16="http://schemas.microsoft.com/office/drawing/2014/main" id="{3660DA80-C53B-0542-8A08-251DA8A31DF5}"/>
              </a:ext>
            </a:extLst>
          </p:cNvPr>
          <p:cNvSpPr>
            <a:spLocks noGrp="1"/>
          </p:cNvSpPr>
          <p:nvPr>
            <p:ph type="title"/>
          </p:nvPr>
        </p:nvSpPr>
        <p:spPr>
          <a:xfrm>
            <a:off x="838200" y="365125"/>
            <a:ext cx="10515600" cy="1325563"/>
          </a:xfrm>
        </p:spPr>
        <p:txBody>
          <a:bodyPr>
            <a:normAutofit/>
          </a:bodyPr>
          <a:lstStyle/>
          <a:p>
            <a:r>
              <a:rPr lang="en-US" dirty="0"/>
              <a:t>The H&amp;P</a:t>
            </a:r>
          </a:p>
        </p:txBody>
      </p:sp>
      <p:sp>
        <p:nvSpPr>
          <p:cNvPr id="7" name="Rectangle 6">
            <a:extLst>
              <a:ext uri="{FF2B5EF4-FFF2-40B4-BE49-F238E27FC236}">
                <a16:creationId xmlns:a16="http://schemas.microsoft.com/office/drawing/2014/main" id="{4F64F63A-58CA-0441-9A7D-CA2B8E9BD133}"/>
              </a:ext>
            </a:extLst>
          </p:cNvPr>
          <p:cNvSpPr/>
          <p:nvPr/>
        </p:nvSpPr>
        <p:spPr>
          <a:xfrm>
            <a:off x="420711" y="4078208"/>
            <a:ext cx="4151288" cy="2462213"/>
          </a:xfrm>
          <a:prstGeom prst="rect">
            <a:avLst/>
          </a:prstGeom>
        </p:spPr>
        <p:txBody>
          <a:bodyPr wrap="square">
            <a:spAutoFit/>
          </a:bodyPr>
          <a:lstStyle/>
          <a:p>
            <a:r>
              <a:rPr lang="en-US" sz="1400" dirty="0">
                <a:solidFill>
                  <a:srgbClr val="333333"/>
                </a:solidFill>
                <a:latin typeface="verdana" panose="020B0604030504040204" pitchFamily="34" charset="0"/>
              </a:rPr>
              <a:t>FHIR systems </a:t>
            </a:r>
            <a:r>
              <a:rPr lang="en-US" sz="1400" b="1" dirty="0">
                <a:solidFill>
                  <a:srgbClr val="333333"/>
                </a:solidFill>
                <a:latin typeface="verdana" panose="020B0604030504040204" pitchFamily="34" charset="0"/>
              </a:rPr>
              <a:t>SHALL</a:t>
            </a:r>
            <a:r>
              <a:rPr lang="en-US" sz="1400" dirty="0">
                <a:solidFill>
                  <a:srgbClr val="333333"/>
                </a:solidFill>
                <a:latin typeface="verdana" panose="020B0604030504040204" pitchFamily="34" charset="0"/>
              </a:rPr>
              <a:t> support, at </a:t>
            </a:r>
            <a:r>
              <a:rPr lang="en-US" sz="1400" i="1" dirty="0">
                <a:solidFill>
                  <a:srgbClr val="333333"/>
                </a:solidFill>
                <a:latin typeface="verdana" panose="020B0604030504040204" pitchFamily="34" charset="0"/>
              </a:rPr>
              <a:t>minimum</a:t>
            </a:r>
            <a:r>
              <a:rPr lang="en-US" sz="1400" dirty="0">
                <a:solidFill>
                  <a:srgbClr val="333333"/>
                </a:solidFill>
                <a:latin typeface="verdana" panose="020B0604030504040204" pitchFamily="34" charset="0"/>
              </a:rPr>
              <a:t>, these eight “Common Clinical Notes”:</a:t>
            </a:r>
          </a:p>
          <a:p>
            <a:endParaRPr lang="en-US" sz="1400" dirty="0">
              <a:solidFill>
                <a:srgbClr val="333333"/>
              </a:solidFill>
              <a:latin typeface="verdana" panose="020B0604030504040204" pitchFamily="34" charset="0"/>
            </a:endParaRPr>
          </a:p>
          <a:p>
            <a:pPr>
              <a:buFont typeface="+mj-lt"/>
              <a:buAutoNum type="arabicPeriod"/>
            </a:pPr>
            <a:r>
              <a:rPr lang="en-US" sz="1400" dirty="0">
                <a:latin typeface="verdana" panose="020B0604030504040204" pitchFamily="34" charset="0"/>
                <a:hlinkClick r:id="rId6">
                  <a:extLst>
                    <a:ext uri="{A12FA001-AC4F-418D-AE19-62706E023703}">
                      <ahyp:hlinkClr xmlns:ahyp="http://schemas.microsoft.com/office/drawing/2018/hyperlinkcolor" val="tx"/>
                    </a:ext>
                  </a:extLst>
                </a:hlinkClick>
              </a:rPr>
              <a:t>Consultation Note (11488-4)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7">
                  <a:extLst>
                    <a:ext uri="{A12FA001-AC4F-418D-AE19-62706E023703}">
                      <ahyp:hlinkClr xmlns:ahyp="http://schemas.microsoft.com/office/drawing/2018/hyperlinkcolor" val="tx"/>
                    </a:ext>
                  </a:extLst>
                </a:hlinkClick>
              </a:rPr>
              <a:t>Discharge Summary (18842-5)</a:t>
            </a:r>
            <a:endParaRPr lang="en-US" sz="1400" dirty="0">
              <a:latin typeface="verdana" panose="020B0604030504040204" pitchFamily="34" charset="0"/>
            </a:endParaRPr>
          </a:p>
          <a:p>
            <a:pPr>
              <a:buFont typeface="+mj-lt"/>
              <a:buAutoNum type="arabicPeriod"/>
            </a:pPr>
            <a:r>
              <a:rPr lang="en-US" sz="1400" dirty="0">
                <a:highlight>
                  <a:srgbClr val="FFFF00"/>
                </a:highlight>
                <a:latin typeface="verdana" panose="020B0604030504040204" pitchFamily="34" charset="0"/>
                <a:hlinkClick r:id="rId8">
                  <a:extLst>
                    <a:ext uri="{A12FA001-AC4F-418D-AE19-62706E023703}">
                      <ahyp:hlinkClr xmlns:ahyp="http://schemas.microsoft.com/office/drawing/2018/hyperlinkcolor" val="tx"/>
                    </a:ext>
                  </a:extLst>
                </a:hlinkClick>
              </a:rPr>
              <a:t>History &amp; Physical Note (34117-2)</a:t>
            </a:r>
            <a:endParaRPr lang="en-US" sz="1400" dirty="0">
              <a:highlight>
                <a:srgbClr val="FFFF00"/>
              </a:highlight>
              <a:latin typeface="verdana" panose="020B0604030504040204" pitchFamily="34" charset="0"/>
            </a:endParaRPr>
          </a:p>
          <a:p>
            <a:pPr>
              <a:buFont typeface="+mj-lt"/>
              <a:buAutoNum type="arabicPeriod"/>
            </a:pPr>
            <a:r>
              <a:rPr lang="en-US" sz="1400" dirty="0">
                <a:latin typeface="verdana" panose="020B0604030504040204" pitchFamily="34" charset="0"/>
                <a:hlinkClick r:id="rId9">
                  <a:extLst>
                    <a:ext uri="{A12FA001-AC4F-418D-AE19-62706E023703}">
                      <ahyp:hlinkClr xmlns:ahyp="http://schemas.microsoft.com/office/drawing/2018/hyperlinkcolor" val="tx"/>
                    </a:ext>
                  </a:extLst>
                </a:hlinkClick>
              </a:rPr>
              <a:t>Procedures Note (28570-0)</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0">
                  <a:extLst>
                    <a:ext uri="{A12FA001-AC4F-418D-AE19-62706E023703}">
                      <ahyp:hlinkClr xmlns:ahyp="http://schemas.microsoft.com/office/drawing/2018/hyperlinkcolor" val="tx"/>
                    </a:ext>
                  </a:extLst>
                </a:hlinkClick>
              </a:rPr>
              <a:t>Progress Note (11506-3)</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1">
                  <a:extLst>
                    <a:ext uri="{A12FA001-AC4F-418D-AE19-62706E023703}">
                      <ahyp:hlinkClr xmlns:ahyp="http://schemas.microsoft.com/office/drawing/2018/hyperlinkcolor" val="tx"/>
                    </a:ext>
                  </a:extLst>
                </a:hlinkClick>
              </a:rPr>
              <a:t>Imaging Narrative (18748-4)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2">
                  <a:extLst>
                    <a:ext uri="{A12FA001-AC4F-418D-AE19-62706E023703}">
                      <ahyp:hlinkClr xmlns:ahyp="http://schemas.microsoft.com/office/drawing/2018/hyperlinkcolor" val="tx"/>
                    </a:ext>
                  </a:extLst>
                </a:hlinkClick>
              </a:rPr>
              <a:t>Laboratory Report Narrative (11502-2)</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3">
                  <a:extLst>
                    <a:ext uri="{A12FA001-AC4F-418D-AE19-62706E023703}">
                      <ahyp:hlinkClr xmlns:ahyp="http://schemas.microsoft.com/office/drawing/2018/hyperlinkcolor" val="tx"/>
                    </a:ext>
                  </a:extLst>
                </a:hlinkClick>
              </a:rPr>
              <a:t>Pathology Report Narrative (11526-1)</a:t>
            </a:r>
            <a:endParaRPr lang="en-US" sz="1400" b="0" i="0" strike="noStrike" dirty="0">
              <a:effectLst/>
              <a:latin typeface="verdana" panose="020B0604030504040204" pitchFamily="34" charset="0"/>
            </a:endParaRPr>
          </a:p>
        </p:txBody>
      </p:sp>
      <p:sp>
        <p:nvSpPr>
          <p:cNvPr id="8" name="Rectangle 7">
            <a:extLst>
              <a:ext uri="{FF2B5EF4-FFF2-40B4-BE49-F238E27FC236}">
                <a16:creationId xmlns:a16="http://schemas.microsoft.com/office/drawing/2014/main" id="{9892FAA4-4F81-B549-8072-4AD661F6B6C9}"/>
              </a:ext>
            </a:extLst>
          </p:cNvPr>
          <p:cNvSpPr/>
          <p:nvPr/>
        </p:nvSpPr>
        <p:spPr>
          <a:xfrm>
            <a:off x="838200" y="1707122"/>
            <a:ext cx="3733799" cy="830997"/>
          </a:xfrm>
          <a:prstGeom prst="rect">
            <a:avLst/>
          </a:prstGeom>
        </p:spPr>
        <p:txBody>
          <a:bodyPr wrap="square">
            <a:spAutoFit/>
          </a:bodyPr>
          <a:lstStyle/>
          <a:p>
            <a:r>
              <a:rPr lang="en-US" sz="1200" dirty="0"/>
              <a:t>written by a UNC student and publicly available:</a:t>
            </a:r>
          </a:p>
          <a:p>
            <a:endParaRPr lang="en-US" sz="1200" dirty="0"/>
          </a:p>
          <a:p>
            <a:r>
              <a:rPr lang="en-US" sz="1200" dirty="0"/>
              <a:t>https://</a:t>
            </a:r>
            <a:r>
              <a:rPr lang="en-US" sz="1200" dirty="0" err="1"/>
              <a:t>www.med.unc.edu</a:t>
            </a:r>
            <a:r>
              <a:rPr lang="en-US" sz="1200" dirty="0"/>
              <a:t>/</a:t>
            </a:r>
            <a:r>
              <a:rPr lang="en-US" sz="1200" dirty="0" err="1"/>
              <a:t>medclerk</a:t>
            </a:r>
            <a:r>
              <a:rPr lang="en-US" sz="1200" dirty="0"/>
              <a:t>/education/grading/history-and-physical-examination-h-p-examples/</a:t>
            </a:r>
          </a:p>
        </p:txBody>
      </p:sp>
      <p:pic>
        <p:nvPicPr>
          <p:cNvPr id="2" name="Audio 1">
            <a:hlinkClick r:id="" action="ppaction://media"/>
            <a:extLst>
              <a:ext uri="{FF2B5EF4-FFF2-40B4-BE49-F238E27FC236}">
                <a16:creationId xmlns:a16="http://schemas.microsoft.com/office/drawing/2014/main" id="{F36BC221-FFFB-144C-8435-4A45105BAA03}"/>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1344397"/>
      </p:ext>
    </p:extLst>
  </p:cSld>
  <p:clrMapOvr>
    <a:masterClrMapping/>
  </p:clrMapOvr>
  <mc:AlternateContent xmlns:mc="http://schemas.openxmlformats.org/markup-compatibility/2006">
    <mc:Choice xmlns:p14="http://schemas.microsoft.com/office/powerpoint/2010/main" Requires="p14">
      <p:transition spd="slow" p14:dur="2000" advTm="57359"/>
    </mc:Choice>
    <mc:Fallback>
      <p:transition spd="slow" advTm="57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660DA80-C53B-0542-8A08-251DA8A31DF5}"/>
              </a:ext>
            </a:extLst>
          </p:cNvPr>
          <p:cNvSpPr>
            <a:spLocks noGrp="1"/>
          </p:cNvSpPr>
          <p:nvPr>
            <p:ph type="title"/>
          </p:nvPr>
        </p:nvSpPr>
        <p:spPr>
          <a:xfrm>
            <a:off x="838200" y="365125"/>
            <a:ext cx="10515600" cy="1325563"/>
          </a:xfrm>
        </p:spPr>
        <p:txBody>
          <a:bodyPr>
            <a:normAutofit/>
          </a:bodyPr>
          <a:lstStyle/>
          <a:p>
            <a:r>
              <a:rPr lang="en-US" dirty="0"/>
              <a:t>The H&amp;P</a:t>
            </a:r>
          </a:p>
        </p:txBody>
      </p:sp>
      <p:sp>
        <p:nvSpPr>
          <p:cNvPr id="7" name="Rectangle 6">
            <a:extLst>
              <a:ext uri="{FF2B5EF4-FFF2-40B4-BE49-F238E27FC236}">
                <a16:creationId xmlns:a16="http://schemas.microsoft.com/office/drawing/2014/main" id="{4F64F63A-58CA-0441-9A7D-CA2B8E9BD133}"/>
              </a:ext>
            </a:extLst>
          </p:cNvPr>
          <p:cNvSpPr/>
          <p:nvPr/>
        </p:nvSpPr>
        <p:spPr>
          <a:xfrm>
            <a:off x="420711" y="4078208"/>
            <a:ext cx="4151288" cy="2462213"/>
          </a:xfrm>
          <a:prstGeom prst="rect">
            <a:avLst/>
          </a:prstGeom>
        </p:spPr>
        <p:txBody>
          <a:bodyPr wrap="square">
            <a:spAutoFit/>
          </a:bodyPr>
          <a:lstStyle/>
          <a:p>
            <a:r>
              <a:rPr lang="en-US" sz="1400" dirty="0">
                <a:solidFill>
                  <a:srgbClr val="333333"/>
                </a:solidFill>
                <a:latin typeface="verdana" panose="020B0604030504040204" pitchFamily="34" charset="0"/>
              </a:rPr>
              <a:t>FHIR systems </a:t>
            </a:r>
            <a:r>
              <a:rPr lang="en-US" sz="1400" b="1" dirty="0">
                <a:solidFill>
                  <a:srgbClr val="333333"/>
                </a:solidFill>
                <a:latin typeface="verdana" panose="020B0604030504040204" pitchFamily="34" charset="0"/>
              </a:rPr>
              <a:t>SHALL</a:t>
            </a:r>
            <a:r>
              <a:rPr lang="en-US" sz="1400" dirty="0">
                <a:solidFill>
                  <a:srgbClr val="333333"/>
                </a:solidFill>
                <a:latin typeface="verdana" panose="020B0604030504040204" pitchFamily="34" charset="0"/>
              </a:rPr>
              <a:t> support, at </a:t>
            </a:r>
            <a:r>
              <a:rPr lang="en-US" sz="1400" i="1" dirty="0">
                <a:solidFill>
                  <a:srgbClr val="333333"/>
                </a:solidFill>
                <a:latin typeface="verdana" panose="020B0604030504040204" pitchFamily="34" charset="0"/>
              </a:rPr>
              <a:t>minimum</a:t>
            </a:r>
            <a:r>
              <a:rPr lang="en-US" sz="1400" dirty="0">
                <a:solidFill>
                  <a:srgbClr val="333333"/>
                </a:solidFill>
                <a:latin typeface="verdana" panose="020B0604030504040204" pitchFamily="34" charset="0"/>
              </a:rPr>
              <a:t>, these eight “Common Clinical Notes”:</a:t>
            </a:r>
          </a:p>
          <a:p>
            <a:endParaRPr lang="en-US" sz="1400" dirty="0">
              <a:solidFill>
                <a:srgbClr val="333333"/>
              </a:solidFill>
              <a:latin typeface="verdana" panose="020B0604030504040204" pitchFamily="34" charset="0"/>
            </a:endParaRPr>
          </a:p>
          <a:p>
            <a:pPr>
              <a:buFont typeface="+mj-lt"/>
              <a:buAutoNum type="arabicPeriod"/>
            </a:pPr>
            <a:r>
              <a:rPr lang="en-US" sz="1400" dirty="0">
                <a:latin typeface="verdana" panose="020B0604030504040204" pitchFamily="34" charset="0"/>
                <a:hlinkClick r:id="rId5">
                  <a:extLst>
                    <a:ext uri="{A12FA001-AC4F-418D-AE19-62706E023703}">
                      <ahyp:hlinkClr xmlns:ahyp="http://schemas.microsoft.com/office/drawing/2018/hyperlinkcolor" val="tx"/>
                    </a:ext>
                  </a:extLst>
                </a:hlinkClick>
              </a:rPr>
              <a:t>Consultation Note (11488-4)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6">
                  <a:extLst>
                    <a:ext uri="{A12FA001-AC4F-418D-AE19-62706E023703}">
                      <ahyp:hlinkClr xmlns:ahyp="http://schemas.microsoft.com/office/drawing/2018/hyperlinkcolor" val="tx"/>
                    </a:ext>
                  </a:extLst>
                </a:hlinkClick>
              </a:rPr>
              <a:t>Discharge Summary (18842-5)</a:t>
            </a:r>
            <a:endParaRPr lang="en-US" sz="1400" dirty="0">
              <a:latin typeface="verdana" panose="020B0604030504040204" pitchFamily="34" charset="0"/>
            </a:endParaRPr>
          </a:p>
          <a:p>
            <a:pPr>
              <a:buFont typeface="+mj-lt"/>
              <a:buAutoNum type="arabicPeriod"/>
            </a:pPr>
            <a:r>
              <a:rPr lang="en-US" sz="1400" dirty="0">
                <a:highlight>
                  <a:srgbClr val="FFFF00"/>
                </a:highlight>
                <a:latin typeface="verdana" panose="020B0604030504040204" pitchFamily="34" charset="0"/>
                <a:hlinkClick r:id="rId7">
                  <a:extLst>
                    <a:ext uri="{A12FA001-AC4F-418D-AE19-62706E023703}">
                      <ahyp:hlinkClr xmlns:ahyp="http://schemas.microsoft.com/office/drawing/2018/hyperlinkcolor" val="tx"/>
                    </a:ext>
                  </a:extLst>
                </a:hlinkClick>
              </a:rPr>
              <a:t>History &amp; Physical Note (34117-2)</a:t>
            </a:r>
            <a:endParaRPr lang="en-US" sz="1400" dirty="0">
              <a:highlight>
                <a:srgbClr val="FFFF00"/>
              </a:highlight>
              <a:latin typeface="verdana" panose="020B0604030504040204" pitchFamily="34" charset="0"/>
            </a:endParaRPr>
          </a:p>
          <a:p>
            <a:pPr>
              <a:buFont typeface="+mj-lt"/>
              <a:buAutoNum type="arabicPeriod"/>
            </a:pPr>
            <a:r>
              <a:rPr lang="en-US" sz="1400" dirty="0">
                <a:latin typeface="verdana" panose="020B0604030504040204" pitchFamily="34" charset="0"/>
                <a:hlinkClick r:id="rId8">
                  <a:extLst>
                    <a:ext uri="{A12FA001-AC4F-418D-AE19-62706E023703}">
                      <ahyp:hlinkClr xmlns:ahyp="http://schemas.microsoft.com/office/drawing/2018/hyperlinkcolor" val="tx"/>
                    </a:ext>
                  </a:extLst>
                </a:hlinkClick>
              </a:rPr>
              <a:t>Procedures Note (28570-0)</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9">
                  <a:extLst>
                    <a:ext uri="{A12FA001-AC4F-418D-AE19-62706E023703}">
                      <ahyp:hlinkClr xmlns:ahyp="http://schemas.microsoft.com/office/drawing/2018/hyperlinkcolor" val="tx"/>
                    </a:ext>
                  </a:extLst>
                </a:hlinkClick>
              </a:rPr>
              <a:t>Progress Note (11506-3)</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0">
                  <a:extLst>
                    <a:ext uri="{A12FA001-AC4F-418D-AE19-62706E023703}">
                      <ahyp:hlinkClr xmlns:ahyp="http://schemas.microsoft.com/office/drawing/2018/hyperlinkcolor" val="tx"/>
                    </a:ext>
                  </a:extLst>
                </a:hlinkClick>
              </a:rPr>
              <a:t>Imaging Narrative (18748-4)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1">
                  <a:extLst>
                    <a:ext uri="{A12FA001-AC4F-418D-AE19-62706E023703}">
                      <ahyp:hlinkClr xmlns:ahyp="http://schemas.microsoft.com/office/drawing/2018/hyperlinkcolor" val="tx"/>
                    </a:ext>
                  </a:extLst>
                </a:hlinkClick>
              </a:rPr>
              <a:t>Laboratory Report Narrative (11502-2)</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2">
                  <a:extLst>
                    <a:ext uri="{A12FA001-AC4F-418D-AE19-62706E023703}">
                      <ahyp:hlinkClr xmlns:ahyp="http://schemas.microsoft.com/office/drawing/2018/hyperlinkcolor" val="tx"/>
                    </a:ext>
                  </a:extLst>
                </a:hlinkClick>
              </a:rPr>
              <a:t>Pathology Report Narrative (11526-1)</a:t>
            </a:r>
            <a:endParaRPr lang="en-US" sz="1400" b="0" i="0" strike="noStrike" dirty="0">
              <a:effectLst/>
              <a:latin typeface="verdana" panose="020B0604030504040204" pitchFamily="34" charset="0"/>
            </a:endParaRPr>
          </a:p>
        </p:txBody>
      </p:sp>
      <p:sp>
        <p:nvSpPr>
          <p:cNvPr id="8" name="Rectangle 7">
            <a:extLst>
              <a:ext uri="{FF2B5EF4-FFF2-40B4-BE49-F238E27FC236}">
                <a16:creationId xmlns:a16="http://schemas.microsoft.com/office/drawing/2014/main" id="{9892FAA4-4F81-B549-8072-4AD661F6B6C9}"/>
              </a:ext>
            </a:extLst>
          </p:cNvPr>
          <p:cNvSpPr/>
          <p:nvPr/>
        </p:nvSpPr>
        <p:spPr>
          <a:xfrm>
            <a:off x="838200" y="1707122"/>
            <a:ext cx="3733799" cy="830997"/>
          </a:xfrm>
          <a:prstGeom prst="rect">
            <a:avLst/>
          </a:prstGeom>
        </p:spPr>
        <p:txBody>
          <a:bodyPr wrap="square">
            <a:spAutoFit/>
          </a:bodyPr>
          <a:lstStyle/>
          <a:p>
            <a:r>
              <a:rPr lang="en-US" sz="1200" dirty="0"/>
              <a:t>written by a UNC student and publicly available:</a:t>
            </a:r>
          </a:p>
          <a:p>
            <a:endParaRPr lang="en-US" sz="1200" dirty="0"/>
          </a:p>
          <a:p>
            <a:r>
              <a:rPr lang="en-US" sz="1200" dirty="0"/>
              <a:t>https://</a:t>
            </a:r>
            <a:r>
              <a:rPr lang="en-US" sz="1200" dirty="0" err="1"/>
              <a:t>www.med.unc.edu</a:t>
            </a:r>
            <a:r>
              <a:rPr lang="en-US" sz="1200" dirty="0"/>
              <a:t>/</a:t>
            </a:r>
            <a:r>
              <a:rPr lang="en-US" sz="1200" dirty="0" err="1"/>
              <a:t>medclerk</a:t>
            </a:r>
            <a:r>
              <a:rPr lang="en-US" sz="1200" dirty="0"/>
              <a:t>/education/grading/history-and-physical-examination-h-p-examples/</a:t>
            </a:r>
          </a:p>
        </p:txBody>
      </p:sp>
      <p:pic>
        <p:nvPicPr>
          <p:cNvPr id="2" name="Picture 1">
            <a:extLst>
              <a:ext uri="{FF2B5EF4-FFF2-40B4-BE49-F238E27FC236}">
                <a16:creationId xmlns:a16="http://schemas.microsoft.com/office/drawing/2014/main" id="{F9F0F4FC-D645-154D-A008-0101B4CB90B7}"/>
              </a:ext>
            </a:extLst>
          </p:cNvPr>
          <p:cNvPicPr>
            <a:picLocks noChangeAspect="1"/>
          </p:cNvPicPr>
          <p:nvPr/>
        </p:nvPicPr>
        <p:blipFill rotWithShape="1">
          <a:blip r:embed="rId13"/>
          <a:srcRect t="69654" b="13302"/>
          <a:stretch/>
        </p:blipFill>
        <p:spPr>
          <a:xfrm>
            <a:off x="4279382" y="491947"/>
            <a:ext cx="8090540" cy="1784598"/>
          </a:xfrm>
          <a:prstGeom prst="rect">
            <a:avLst/>
          </a:prstGeom>
        </p:spPr>
      </p:pic>
      <p:pic>
        <p:nvPicPr>
          <p:cNvPr id="3" name="Picture 2">
            <a:extLst>
              <a:ext uri="{FF2B5EF4-FFF2-40B4-BE49-F238E27FC236}">
                <a16:creationId xmlns:a16="http://schemas.microsoft.com/office/drawing/2014/main" id="{F14B0BF3-6092-2E4A-8387-91696E529462}"/>
              </a:ext>
            </a:extLst>
          </p:cNvPr>
          <p:cNvPicPr>
            <a:picLocks noChangeAspect="1"/>
          </p:cNvPicPr>
          <p:nvPr/>
        </p:nvPicPr>
        <p:blipFill rotWithShape="1">
          <a:blip r:embed="rId14"/>
          <a:srcRect t="11573"/>
          <a:stretch/>
        </p:blipFill>
        <p:spPr>
          <a:xfrm>
            <a:off x="4279382" y="2299670"/>
            <a:ext cx="8090540" cy="9258345"/>
          </a:xfrm>
          <a:prstGeom prst="rect">
            <a:avLst/>
          </a:prstGeom>
        </p:spPr>
      </p:pic>
      <p:sp>
        <p:nvSpPr>
          <p:cNvPr id="9" name="Rectangle 8">
            <a:extLst>
              <a:ext uri="{FF2B5EF4-FFF2-40B4-BE49-F238E27FC236}">
                <a16:creationId xmlns:a16="http://schemas.microsoft.com/office/drawing/2014/main" id="{FC6E2B1F-DB15-FE4F-A4E4-00CE4DC5976C}"/>
              </a:ext>
            </a:extLst>
          </p:cNvPr>
          <p:cNvSpPr/>
          <p:nvPr/>
        </p:nvSpPr>
        <p:spPr>
          <a:xfrm>
            <a:off x="5190186" y="-96788"/>
            <a:ext cx="6581103" cy="7487403"/>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10CA4BC6-A07D-9546-97DF-7B9BC1E10276}"/>
              </a:ext>
            </a:extLst>
          </p:cNvPr>
          <p:cNvPicPr>
            <a:picLocks noChangeAspect="1"/>
          </p:cNvPicPr>
          <p:nvPr>
            <a:audioFile r:link="rId2"/>
            <p:extLst>
              <p:ext uri="{DAA4B4D4-6D71-4841-9C94-3DE7FCFB9230}">
                <p14:media xmlns:p14="http://schemas.microsoft.com/office/powerpoint/2010/main" r:embed="rId1"/>
              </p:ext>
            </p:extLst>
          </p:nvPr>
        </p:nvPicPr>
        <p:blipFill>
          <a:blip r:embed="rId1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92364589"/>
      </p:ext>
    </p:extLst>
  </p:cSld>
  <p:clrMapOvr>
    <a:masterClrMapping/>
  </p:clrMapOvr>
  <mc:AlternateContent xmlns:mc="http://schemas.openxmlformats.org/markup-compatibility/2006">
    <mc:Choice xmlns:p14="http://schemas.microsoft.com/office/powerpoint/2010/main" Requires="p14">
      <p:transition spd="slow" p14:dur="2000" advTm="13347"/>
    </mc:Choice>
    <mc:Fallback>
      <p:transition spd="slow" advTm="13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660DA80-C53B-0542-8A08-251DA8A31DF5}"/>
              </a:ext>
            </a:extLst>
          </p:cNvPr>
          <p:cNvSpPr>
            <a:spLocks noGrp="1"/>
          </p:cNvSpPr>
          <p:nvPr>
            <p:ph type="title"/>
          </p:nvPr>
        </p:nvSpPr>
        <p:spPr>
          <a:xfrm>
            <a:off x="838200" y="365125"/>
            <a:ext cx="10515600" cy="1325563"/>
          </a:xfrm>
        </p:spPr>
        <p:txBody>
          <a:bodyPr>
            <a:normAutofit/>
          </a:bodyPr>
          <a:lstStyle/>
          <a:p>
            <a:r>
              <a:rPr lang="en-US" dirty="0"/>
              <a:t>The H&amp;P</a:t>
            </a:r>
          </a:p>
        </p:txBody>
      </p:sp>
      <p:sp>
        <p:nvSpPr>
          <p:cNvPr id="7" name="Rectangle 6">
            <a:extLst>
              <a:ext uri="{FF2B5EF4-FFF2-40B4-BE49-F238E27FC236}">
                <a16:creationId xmlns:a16="http://schemas.microsoft.com/office/drawing/2014/main" id="{4F64F63A-58CA-0441-9A7D-CA2B8E9BD133}"/>
              </a:ext>
            </a:extLst>
          </p:cNvPr>
          <p:cNvSpPr/>
          <p:nvPr/>
        </p:nvSpPr>
        <p:spPr>
          <a:xfrm>
            <a:off x="420711" y="4078208"/>
            <a:ext cx="4151288" cy="2462213"/>
          </a:xfrm>
          <a:prstGeom prst="rect">
            <a:avLst/>
          </a:prstGeom>
        </p:spPr>
        <p:txBody>
          <a:bodyPr wrap="square">
            <a:spAutoFit/>
          </a:bodyPr>
          <a:lstStyle/>
          <a:p>
            <a:r>
              <a:rPr lang="en-US" sz="1400" dirty="0">
                <a:solidFill>
                  <a:srgbClr val="333333"/>
                </a:solidFill>
                <a:latin typeface="verdana" panose="020B0604030504040204" pitchFamily="34" charset="0"/>
              </a:rPr>
              <a:t>FHIR systems </a:t>
            </a:r>
            <a:r>
              <a:rPr lang="en-US" sz="1400" b="1" dirty="0">
                <a:solidFill>
                  <a:srgbClr val="333333"/>
                </a:solidFill>
                <a:latin typeface="verdana" panose="020B0604030504040204" pitchFamily="34" charset="0"/>
              </a:rPr>
              <a:t>SHALL</a:t>
            </a:r>
            <a:r>
              <a:rPr lang="en-US" sz="1400" dirty="0">
                <a:solidFill>
                  <a:srgbClr val="333333"/>
                </a:solidFill>
                <a:latin typeface="verdana" panose="020B0604030504040204" pitchFamily="34" charset="0"/>
              </a:rPr>
              <a:t> support, at </a:t>
            </a:r>
            <a:r>
              <a:rPr lang="en-US" sz="1400" i="1" dirty="0">
                <a:solidFill>
                  <a:srgbClr val="333333"/>
                </a:solidFill>
                <a:latin typeface="verdana" panose="020B0604030504040204" pitchFamily="34" charset="0"/>
              </a:rPr>
              <a:t>minimum</a:t>
            </a:r>
            <a:r>
              <a:rPr lang="en-US" sz="1400" dirty="0">
                <a:solidFill>
                  <a:srgbClr val="333333"/>
                </a:solidFill>
                <a:latin typeface="verdana" panose="020B0604030504040204" pitchFamily="34" charset="0"/>
              </a:rPr>
              <a:t>, these eight “Common Clinical Notes”:</a:t>
            </a:r>
          </a:p>
          <a:p>
            <a:endParaRPr lang="en-US" sz="1400" dirty="0">
              <a:solidFill>
                <a:srgbClr val="333333"/>
              </a:solidFill>
              <a:latin typeface="verdana" panose="020B0604030504040204" pitchFamily="34" charset="0"/>
            </a:endParaRPr>
          </a:p>
          <a:p>
            <a:pPr>
              <a:buFont typeface="+mj-lt"/>
              <a:buAutoNum type="arabicPeriod"/>
            </a:pPr>
            <a:r>
              <a:rPr lang="en-US" sz="1400" dirty="0">
                <a:latin typeface="verdana" panose="020B0604030504040204" pitchFamily="34" charset="0"/>
                <a:hlinkClick r:id="rId5">
                  <a:extLst>
                    <a:ext uri="{A12FA001-AC4F-418D-AE19-62706E023703}">
                      <ahyp:hlinkClr xmlns:ahyp="http://schemas.microsoft.com/office/drawing/2018/hyperlinkcolor" val="tx"/>
                    </a:ext>
                  </a:extLst>
                </a:hlinkClick>
              </a:rPr>
              <a:t>Consultation Note (11488-4)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6">
                  <a:extLst>
                    <a:ext uri="{A12FA001-AC4F-418D-AE19-62706E023703}">
                      <ahyp:hlinkClr xmlns:ahyp="http://schemas.microsoft.com/office/drawing/2018/hyperlinkcolor" val="tx"/>
                    </a:ext>
                  </a:extLst>
                </a:hlinkClick>
              </a:rPr>
              <a:t>Discharge Summary (18842-5)</a:t>
            </a:r>
            <a:endParaRPr lang="en-US" sz="1400" dirty="0">
              <a:latin typeface="verdana" panose="020B0604030504040204" pitchFamily="34" charset="0"/>
            </a:endParaRPr>
          </a:p>
          <a:p>
            <a:pPr>
              <a:buFont typeface="+mj-lt"/>
              <a:buAutoNum type="arabicPeriod"/>
            </a:pPr>
            <a:r>
              <a:rPr lang="en-US" sz="1400" dirty="0">
                <a:highlight>
                  <a:srgbClr val="FFFF00"/>
                </a:highlight>
                <a:latin typeface="verdana" panose="020B0604030504040204" pitchFamily="34" charset="0"/>
                <a:hlinkClick r:id="rId7">
                  <a:extLst>
                    <a:ext uri="{A12FA001-AC4F-418D-AE19-62706E023703}">
                      <ahyp:hlinkClr xmlns:ahyp="http://schemas.microsoft.com/office/drawing/2018/hyperlinkcolor" val="tx"/>
                    </a:ext>
                  </a:extLst>
                </a:hlinkClick>
              </a:rPr>
              <a:t>History &amp; Physical Note (34117-2)</a:t>
            </a:r>
            <a:endParaRPr lang="en-US" sz="1400" dirty="0">
              <a:highlight>
                <a:srgbClr val="FFFF00"/>
              </a:highlight>
              <a:latin typeface="verdana" panose="020B0604030504040204" pitchFamily="34" charset="0"/>
            </a:endParaRPr>
          </a:p>
          <a:p>
            <a:pPr>
              <a:buFont typeface="+mj-lt"/>
              <a:buAutoNum type="arabicPeriod"/>
            </a:pPr>
            <a:r>
              <a:rPr lang="en-US" sz="1400" dirty="0">
                <a:latin typeface="verdana" panose="020B0604030504040204" pitchFamily="34" charset="0"/>
                <a:hlinkClick r:id="rId8">
                  <a:extLst>
                    <a:ext uri="{A12FA001-AC4F-418D-AE19-62706E023703}">
                      <ahyp:hlinkClr xmlns:ahyp="http://schemas.microsoft.com/office/drawing/2018/hyperlinkcolor" val="tx"/>
                    </a:ext>
                  </a:extLst>
                </a:hlinkClick>
              </a:rPr>
              <a:t>Procedures Note (28570-0)</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9">
                  <a:extLst>
                    <a:ext uri="{A12FA001-AC4F-418D-AE19-62706E023703}">
                      <ahyp:hlinkClr xmlns:ahyp="http://schemas.microsoft.com/office/drawing/2018/hyperlinkcolor" val="tx"/>
                    </a:ext>
                  </a:extLst>
                </a:hlinkClick>
              </a:rPr>
              <a:t>Progress Note (11506-3)</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0">
                  <a:extLst>
                    <a:ext uri="{A12FA001-AC4F-418D-AE19-62706E023703}">
                      <ahyp:hlinkClr xmlns:ahyp="http://schemas.microsoft.com/office/drawing/2018/hyperlinkcolor" val="tx"/>
                    </a:ext>
                  </a:extLst>
                </a:hlinkClick>
              </a:rPr>
              <a:t>Imaging Narrative (18748-4)</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1">
                  <a:extLst>
                    <a:ext uri="{A12FA001-AC4F-418D-AE19-62706E023703}">
                      <ahyp:hlinkClr xmlns:ahyp="http://schemas.microsoft.com/office/drawing/2018/hyperlinkcolor" val="tx"/>
                    </a:ext>
                  </a:extLst>
                </a:hlinkClick>
              </a:rPr>
              <a:t>Laboratory Report Narrative (11502-2)</a:t>
            </a:r>
            <a:endParaRPr lang="en-US" sz="1400" dirty="0">
              <a:latin typeface="verdana" panose="020B0604030504040204" pitchFamily="34" charset="0"/>
            </a:endParaRPr>
          </a:p>
          <a:p>
            <a:pPr>
              <a:buFont typeface="+mj-lt"/>
              <a:buAutoNum type="arabicPeriod"/>
            </a:pPr>
            <a:r>
              <a:rPr lang="en-US" sz="1400" dirty="0">
                <a:latin typeface="verdana" panose="020B0604030504040204" pitchFamily="34" charset="0"/>
                <a:hlinkClick r:id="rId12">
                  <a:extLst>
                    <a:ext uri="{A12FA001-AC4F-418D-AE19-62706E023703}">
                      <ahyp:hlinkClr xmlns:ahyp="http://schemas.microsoft.com/office/drawing/2018/hyperlinkcolor" val="tx"/>
                    </a:ext>
                  </a:extLst>
                </a:hlinkClick>
              </a:rPr>
              <a:t>Pathology Report Narrative (11526-1)</a:t>
            </a:r>
            <a:endParaRPr lang="en-US" sz="1400" b="0" i="0" strike="noStrike" dirty="0">
              <a:effectLst/>
              <a:latin typeface="verdana" panose="020B0604030504040204" pitchFamily="34" charset="0"/>
            </a:endParaRPr>
          </a:p>
        </p:txBody>
      </p:sp>
      <p:sp>
        <p:nvSpPr>
          <p:cNvPr id="8" name="Rectangle 7">
            <a:extLst>
              <a:ext uri="{FF2B5EF4-FFF2-40B4-BE49-F238E27FC236}">
                <a16:creationId xmlns:a16="http://schemas.microsoft.com/office/drawing/2014/main" id="{9892FAA4-4F81-B549-8072-4AD661F6B6C9}"/>
              </a:ext>
            </a:extLst>
          </p:cNvPr>
          <p:cNvSpPr/>
          <p:nvPr/>
        </p:nvSpPr>
        <p:spPr>
          <a:xfrm>
            <a:off x="838200" y="1707122"/>
            <a:ext cx="3733799" cy="830997"/>
          </a:xfrm>
          <a:prstGeom prst="rect">
            <a:avLst/>
          </a:prstGeom>
        </p:spPr>
        <p:txBody>
          <a:bodyPr wrap="square">
            <a:spAutoFit/>
          </a:bodyPr>
          <a:lstStyle/>
          <a:p>
            <a:r>
              <a:rPr lang="en-US" sz="1200" dirty="0"/>
              <a:t>written by a UNC student and publicly available:</a:t>
            </a:r>
          </a:p>
          <a:p>
            <a:endParaRPr lang="en-US" sz="1200" dirty="0"/>
          </a:p>
          <a:p>
            <a:r>
              <a:rPr lang="en-US" sz="1200" dirty="0"/>
              <a:t>https://</a:t>
            </a:r>
            <a:r>
              <a:rPr lang="en-US" sz="1200" dirty="0" err="1"/>
              <a:t>www.med.unc.edu</a:t>
            </a:r>
            <a:r>
              <a:rPr lang="en-US" sz="1200" dirty="0"/>
              <a:t>/</a:t>
            </a:r>
            <a:r>
              <a:rPr lang="en-US" sz="1200" dirty="0" err="1"/>
              <a:t>medclerk</a:t>
            </a:r>
            <a:r>
              <a:rPr lang="en-US" sz="1200" dirty="0"/>
              <a:t>/education/grading/history-and-physical-examination-h-p-examples/</a:t>
            </a:r>
          </a:p>
        </p:txBody>
      </p:sp>
      <p:pic>
        <p:nvPicPr>
          <p:cNvPr id="4" name="Picture 3">
            <a:extLst>
              <a:ext uri="{FF2B5EF4-FFF2-40B4-BE49-F238E27FC236}">
                <a16:creationId xmlns:a16="http://schemas.microsoft.com/office/drawing/2014/main" id="{36953209-B713-B44B-A821-78E7A04A0218}"/>
              </a:ext>
            </a:extLst>
          </p:cNvPr>
          <p:cNvPicPr>
            <a:picLocks noChangeAspect="1"/>
          </p:cNvPicPr>
          <p:nvPr/>
        </p:nvPicPr>
        <p:blipFill rotWithShape="1">
          <a:blip r:embed="rId13"/>
          <a:srcRect t="11074"/>
          <a:stretch/>
        </p:blipFill>
        <p:spPr>
          <a:xfrm>
            <a:off x="4184753" y="84939"/>
            <a:ext cx="8173788" cy="9406460"/>
          </a:xfrm>
          <a:prstGeom prst="rect">
            <a:avLst/>
          </a:prstGeom>
        </p:spPr>
      </p:pic>
      <p:sp>
        <p:nvSpPr>
          <p:cNvPr id="9" name="Rectangle 8">
            <a:extLst>
              <a:ext uri="{FF2B5EF4-FFF2-40B4-BE49-F238E27FC236}">
                <a16:creationId xmlns:a16="http://schemas.microsoft.com/office/drawing/2014/main" id="{D2DF6E56-684D-9D40-A269-E5AFB62140C3}"/>
              </a:ext>
            </a:extLst>
          </p:cNvPr>
          <p:cNvSpPr/>
          <p:nvPr/>
        </p:nvSpPr>
        <p:spPr>
          <a:xfrm>
            <a:off x="5190186" y="-96788"/>
            <a:ext cx="6581103" cy="7487403"/>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817549B8-EBF6-2945-81B4-8914930FF908}"/>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31524637"/>
      </p:ext>
    </p:extLst>
  </p:cSld>
  <p:clrMapOvr>
    <a:masterClrMapping/>
  </p:clrMapOvr>
  <mc:AlternateContent xmlns:mc="http://schemas.openxmlformats.org/markup-compatibility/2006">
    <mc:Choice xmlns:p14="http://schemas.microsoft.com/office/powerpoint/2010/main" Requires="p14">
      <p:transition spd="slow" p14:dur="2000" advTm="23993"/>
    </mc:Choice>
    <mc:Fallback>
      <p:transition spd="slow" advTm="23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4A5650E-D03F-4C4B-BC74-1688B5209B47}"/>
              </a:ext>
            </a:extLst>
          </p:cNvPr>
          <p:cNvPicPr>
            <a:picLocks noChangeAspect="1"/>
          </p:cNvPicPr>
          <p:nvPr/>
        </p:nvPicPr>
        <p:blipFill rotWithShape="1">
          <a:blip r:embed="rId5"/>
          <a:srcRect l="7106" t="5333" r="8248" b="70311"/>
          <a:stretch/>
        </p:blipFill>
        <p:spPr>
          <a:xfrm>
            <a:off x="5486400" y="121920"/>
            <a:ext cx="6562344" cy="2481671"/>
          </a:xfrm>
          <a:prstGeom prst="rect">
            <a:avLst/>
          </a:prstGeom>
          <a:ln>
            <a:solidFill>
              <a:schemeClr val="tx1"/>
            </a:solidFill>
          </a:ln>
        </p:spPr>
      </p:pic>
      <p:sp>
        <p:nvSpPr>
          <p:cNvPr id="7" name="Title 1">
            <a:extLst>
              <a:ext uri="{FF2B5EF4-FFF2-40B4-BE49-F238E27FC236}">
                <a16:creationId xmlns:a16="http://schemas.microsoft.com/office/drawing/2014/main" id="{CB833CE4-E42C-B849-A3E6-D30F660548D2}"/>
              </a:ext>
            </a:extLst>
          </p:cNvPr>
          <p:cNvSpPr>
            <a:spLocks noGrp="1"/>
          </p:cNvSpPr>
          <p:nvPr>
            <p:ph type="title"/>
          </p:nvPr>
        </p:nvSpPr>
        <p:spPr>
          <a:xfrm>
            <a:off x="399288" y="411461"/>
            <a:ext cx="5087112" cy="1902587"/>
          </a:xfrm>
        </p:spPr>
        <p:txBody>
          <a:bodyPr>
            <a:normAutofit/>
          </a:bodyPr>
          <a:lstStyle/>
          <a:p>
            <a:r>
              <a:rPr lang="en-US" dirty="0"/>
              <a:t>Notes are a rich source of info</a:t>
            </a:r>
          </a:p>
        </p:txBody>
      </p:sp>
      <p:pic>
        <p:nvPicPr>
          <p:cNvPr id="8" name="Picture 7">
            <a:extLst>
              <a:ext uri="{FF2B5EF4-FFF2-40B4-BE49-F238E27FC236}">
                <a16:creationId xmlns:a16="http://schemas.microsoft.com/office/drawing/2014/main" id="{B52C8493-527D-2145-8762-E61E61043D87}"/>
              </a:ext>
            </a:extLst>
          </p:cNvPr>
          <p:cNvPicPr>
            <a:picLocks noChangeAspect="1"/>
          </p:cNvPicPr>
          <p:nvPr/>
        </p:nvPicPr>
        <p:blipFill rotWithShape="1">
          <a:blip r:embed="rId6"/>
          <a:srcRect l="7549" t="6577" r="7510" b="68889"/>
          <a:stretch/>
        </p:blipFill>
        <p:spPr>
          <a:xfrm>
            <a:off x="819539" y="2730155"/>
            <a:ext cx="10552922" cy="4005925"/>
          </a:xfrm>
          <a:prstGeom prst="rect">
            <a:avLst/>
          </a:prstGeom>
        </p:spPr>
      </p:pic>
      <p:pic>
        <p:nvPicPr>
          <p:cNvPr id="5" name="Audio 4">
            <a:hlinkClick r:id="" action="ppaction://media"/>
            <a:extLst>
              <a:ext uri="{FF2B5EF4-FFF2-40B4-BE49-F238E27FC236}">
                <a16:creationId xmlns:a16="http://schemas.microsoft.com/office/drawing/2014/main" id="{D5468B3E-4EE3-1849-A30A-A9E539E043C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36913299"/>
      </p:ext>
    </p:extLst>
  </p:cSld>
  <p:clrMapOvr>
    <a:masterClrMapping/>
  </p:clrMapOvr>
  <mc:AlternateContent xmlns:mc="http://schemas.openxmlformats.org/markup-compatibility/2006">
    <mc:Choice xmlns:p14="http://schemas.microsoft.com/office/powerpoint/2010/main" Requires="p14">
      <p:transition spd="slow" p14:dur="2000" advTm="95022"/>
    </mc:Choice>
    <mc:Fallback>
      <p:transition spd="slow" advTm="95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D81F3-7E4F-0243-8459-79C328C913D6}"/>
              </a:ext>
            </a:extLst>
          </p:cNvPr>
          <p:cNvSpPr>
            <a:spLocks noGrp="1"/>
          </p:cNvSpPr>
          <p:nvPr>
            <p:ph type="title"/>
          </p:nvPr>
        </p:nvSpPr>
        <p:spPr/>
        <p:txBody>
          <a:bodyPr/>
          <a:lstStyle/>
          <a:p>
            <a:r>
              <a:rPr lang="en-US" dirty="0"/>
              <a:t>A patient presents with shortness of breath…</a:t>
            </a:r>
          </a:p>
        </p:txBody>
      </p:sp>
      <p:sp>
        <p:nvSpPr>
          <p:cNvPr id="3" name="Content Placeholder 2">
            <a:extLst>
              <a:ext uri="{FF2B5EF4-FFF2-40B4-BE49-F238E27FC236}">
                <a16:creationId xmlns:a16="http://schemas.microsoft.com/office/drawing/2014/main" id="{B92E46B9-4B97-FC46-AF92-3A164EA55D23}"/>
              </a:ext>
            </a:extLst>
          </p:cNvPr>
          <p:cNvSpPr>
            <a:spLocks noGrp="1"/>
          </p:cNvSpPr>
          <p:nvPr>
            <p:ph idx="1"/>
          </p:nvPr>
        </p:nvSpPr>
        <p:spPr/>
        <p:txBody>
          <a:bodyPr>
            <a:normAutofit lnSpcReduction="10000"/>
          </a:bodyPr>
          <a:lstStyle/>
          <a:p>
            <a:r>
              <a:rPr lang="en-US" dirty="0"/>
              <a:t>Presents to urgent care and is transferred to the ED</a:t>
            </a:r>
          </a:p>
          <a:p>
            <a:endParaRPr lang="en-US" dirty="0"/>
          </a:p>
          <a:p>
            <a:r>
              <a:rPr lang="en-US" dirty="0"/>
              <a:t>Evaluated in the ED</a:t>
            </a:r>
          </a:p>
          <a:p>
            <a:pPr lvl="1"/>
            <a:r>
              <a:rPr lang="en-US" dirty="0"/>
              <a:t>History of present illness</a:t>
            </a:r>
          </a:p>
          <a:p>
            <a:pPr lvl="1"/>
            <a:r>
              <a:rPr lang="en-US" dirty="0"/>
              <a:t>Review of medical history (including meds and allergies) + social and family hx</a:t>
            </a:r>
          </a:p>
          <a:p>
            <a:pPr lvl="1"/>
            <a:r>
              <a:rPr lang="en-US" dirty="0"/>
              <a:t>Physical exam and review of systems</a:t>
            </a:r>
          </a:p>
          <a:p>
            <a:pPr lvl="1"/>
            <a:r>
              <a:rPr lang="en-US" u="sng" dirty="0"/>
              <a:t>Lab results</a:t>
            </a:r>
            <a:r>
              <a:rPr lang="en-US" dirty="0"/>
              <a:t>: BMP and CBC</a:t>
            </a:r>
          </a:p>
          <a:p>
            <a:pPr lvl="1"/>
            <a:r>
              <a:rPr lang="en-US" u="sng" dirty="0"/>
              <a:t>Imaging &amp; other studies</a:t>
            </a:r>
            <a:r>
              <a:rPr lang="en-US" dirty="0"/>
              <a:t>: CT and EKG</a:t>
            </a:r>
          </a:p>
          <a:p>
            <a:pPr lvl="1"/>
            <a:endParaRPr lang="en-US" dirty="0"/>
          </a:p>
          <a:p>
            <a:r>
              <a:rPr lang="en-US" dirty="0"/>
              <a:t>Admitted to the hospital</a:t>
            </a:r>
          </a:p>
          <a:p>
            <a:endParaRPr lang="en-US" dirty="0"/>
          </a:p>
        </p:txBody>
      </p:sp>
      <p:pic>
        <p:nvPicPr>
          <p:cNvPr id="4" name="Audio 3">
            <a:hlinkClick r:id="" action="ppaction://media"/>
            <a:extLst>
              <a:ext uri="{FF2B5EF4-FFF2-40B4-BE49-F238E27FC236}">
                <a16:creationId xmlns:a16="http://schemas.microsoft.com/office/drawing/2014/main" id="{D656FA3C-F52C-104B-AD43-AFA3B077DC1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9382792"/>
      </p:ext>
    </p:extLst>
  </p:cSld>
  <p:clrMapOvr>
    <a:masterClrMapping/>
  </p:clrMapOvr>
  <mc:AlternateContent xmlns:mc="http://schemas.openxmlformats.org/markup-compatibility/2006">
    <mc:Choice xmlns:p14="http://schemas.microsoft.com/office/powerpoint/2010/main" Requires="p14">
      <p:transition spd="slow" p14:dur="2000" advTm="10081"/>
    </mc:Choice>
    <mc:Fallback>
      <p:transition spd="slow" advTm="10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D464BD-AC78-CE48-8D93-700071197614}"/>
              </a:ext>
            </a:extLst>
          </p:cNvPr>
          <p:cNvSpPr>
            <a:spLocks noGrp="1"/>
          </p:cNvSpPr>
          <p:nvPr>
            <p:ph type="title"/>
          </p:nvPr>
        </p:nvSpPr>
        <p:spPr/>
        <p:txBody>
          <a:bodyPr/>
          <a:lstStyle/>
          <a:p>
            <a:r>
              <a:rPr lang="en-US" dirty="0"/>
              <a:t>CT / Imaging</a:t>
            </a:r>
          </a:p>
        </p:txBody>
      </p:sp>
      <p:sp>
        <p:nvSpPr>
          <p:cNvPr id="3" name="Content Placeholder 2">
            <a:extLst>
              <a:ext uri="{FF2B5EF4-FFF2-40B4-BE49-F238E27FC236}">
                <a16:creationId xmlns:a16="http://schemas.microsoft.com/office/drawing/2014/main" id="{FBE00D6D-00DF-AA4E-B8D7-096E36E6B790}"/>
              </a:ext>
            </a:extLst>
          </p:cNvPr>
          <p:cNvSpPr>
            <a:spLocks noGrp="1"/>
          </p:cNvSpPr>
          <p:nvPr>
            <p:ph idx="1"/>
          </p:nvPr>
        </p:nvSpPr>
        <p:spPr>
          <a:xfrm>
            <a:off x="838200" y="1825625"/>
            <a:ext cx="4271128" cy="4351338"/>
          </a:xfrm>
        </p:spPr>
        <p:txBody>
          <a:bodyPr/>
          <a:lstStyle/>
          <a:p>
            <a:r>
              <a:rPr lang="en-US" dirty="0"/>
              <a:t>The scans / images themselves</a:t>
            </a:r>
          </a:p>
          <a:p>
            <a:endParaRPr lang="en-US" dirty="0"/>
          </a:p>
          <a:p>
            <a:r>
              <a:rPr lang="en-US" dirty="0"/>
              <a:t>Interpretation by radiologist (note)</a:t>
            </a:r>
          </a:p>
          <a:p>
            <a:endParaRPr lang="en-US" dirty="0"/>
          </a:p>
        </p:txBody>
      </p:sp>
      <p:pic>
        <p:nvPicPr>
          <p:cNvPr id="4" name="Picture 3">
            <a:extLst>
              <a:ext uri="{FF2B5EF4-FFF2-40B4-BE49-F238E27FC236}">
                <a16:creationId xmlns:a16="http://schemas.microsoft.com/office/drawing/2014/main" id="{B11B819F-D729-3A4F-A731-825BC26A61DB}"/>
              </a:ext>
            </a:extLst>
          </p:cNvPr>
          <p:cNvPicPr>
            <a:picLocks noChangeAspect="1"/>
          </p:cNvPicPr>
          <p:nvPr/>
        </p:nvPicPr>
        <p:blipFill>
          <a:blip r:embed="rId5"/>
          <a:stretch>
            <a:fillRect/>
          </a:stretch>
        </p:blipFill>
        <p:spPr>
          <a:xfrm>
            <a:off x="6360160" y="365125"/>
            <a:ext cx="5323141" cy="5323141"/>
          </a:xfrm>
          <a:prstGeom prst="rect">
            <a:avLst/>
          </a:prstGeom>
        </p:spPr>
      </p:pic>
      <p:sp>
        <p:nvSpPr>
          <p:cNvPr id="5" name="Rectangle 4">
            <a:extLst>
              <a:ext uri="{FF2B5EF4-FFF2-40B4-BE49-F238E27FC236}">
                <a16:creationId xmlns:a16="http://schemas.microsoft.com/office/drawing/2014/main" id="{F9F3BD41-69C4-AA4E-86C9-EAB980FE3E3E}"/>
              </a:ext>
            </a:extLst>
          </p:cNvPr>
          <p:cNvSpPr/>
          <p:nvPr/>
        </p:nvSpPr>
        <p:spPr>
          <a:xfrm>
            <a:off x="6360160" y="5764497"/>
            <a:ext cx="5323141" cy="461665"/>
          </a:xfrm>
          <a:prstGeom prst="rect">
            <a:avLst/>
          </a:prstGeom>
        </p:spPr>
        <p:txBody>
          <a:bodyPr wrap="square">
            <a:spAutoFit/>
          </a:bodyPr>
          <a:lstStyle/>
          <a:p>
            <a:r>
              <a:rPr lang="en-US" sz="1200" dirty="0">
                <a:solidFill>
                  <a:srgbClr val="3D3D3D"/>
                </a:solidFill>
                <a:latin typeface="Open Sans" panose="020B0606030504020204" pitchFamily="34" charset="0"/>
              </a:rPr>
              <a:t>Large non-occlusive pulmonary embolus draped over the bifurcation of the main pulmonary artery; a saddle pulmonary embolus.</a:t>
            </a:r>
            <a:endParaRPr lang="en-US" sz="1200" dirty="0"/>
          </a:p>
        </p:txBody>
      </p:sp>
      <p:sp>
        <p:nvSpPr>
          <p:cNvPr id="6" name="Rectangle 5">
            <a:extLst>
              <a:ext uri="{FF2B5EF4-FFF2-40B4-BE49-F238E27FC236}">
                <a16:creationId xmlns:a16="http://schemas.microsoft.com/office/drawing/2014/main" id="{ED1AC1B6-5DA2-FA4D-A325-72A94773EC5E}"/>
              </a:ext>
            </a:extLst>
          </p:cNvPr>
          <p:cNvSpPr/>
          <p:nvPr/>
        </p:nvSpPr>
        <p:spPr>
          <a:xfrm>
            <a:off x="6640065" y="6354375"/>
            <a:ext cx="4763330" cy="276999"/>
          </a:xfrm>
          <a:prstGeom prst="rect">
            <a:avLst/>
          </a:prstGeom>
        </p:spPr>
        <p:txBody>
          <a:bodyPr wrap="square">
            <a:spAutoFit/>
          </a:bodyPr>
          <a:lstStyle/>
          <a:p>
            <a:pPr algn="ctr"/>
            <a:r>
              <a:rPr lang="en-US" sz="1200" dirty="0"/>
              <a:t>https://</a:t>
            </a:r>
            <a:r>
              <a:rPr lang="en-US" sz="1200" dirty="0" err="1"/>
              <a:t>radiopaedia.org</a:t>
            </a:r>
            <a:r>
              <a:rPr lang="en-US" sz="1200" dirty="0"/>
              <a:t>/cases/pulmonary-embolism-saddle-1?lang=us</a:t>
            </a:r>
          </a:p>
        </p:txBody>
      </p:sp>
      <p:pic>
        <p:nvPicPr>
          <p:cNvPr id="7" name="Audio 6">
            <a:hlinkClick r:id="" action="ppaction://media"/>
            <a:extLst>
              <a:ext uri="{FF2B5EF4-FFF2-40B4-BE49-F238E27FC236}">
                <a16:creationId xmlns:a16="http://schemas.microsoft.com/office/drawing/2014/main" id="{1D7D2357-A02D-BE4F-88C3-6CD3022B18E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72222523"/>
      </p:ext>
    </p:extLst>
  </p:cSld>
  <p:clrMapOvr>
    <a:masterClrMapping/>
  </p:clrMapOvr>
  <mc:AlternateContent xmlns:mc="http://schemas.openxmlformats.org/markup-compatibility/2006">
    <mc:Choice xmlns:p14="http://schemas.microsoft.com/office/powerpoint/2010/main" Requires="p14">
      <p:transition spd="slow" p14:dur="2000" advTm="89957"/>
    </mc:Choice>
    <mc:Fallback>
      <p:transition spd="slow" advTm="89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DF44001-C088-4041-891F-354DADA19D2A}"/>
              </a:ext>
            </a:extLst>
          </p:cNvPr>
          <p:cNvSpPr txBox="1">
            <a:spLocks/>
          </p:cNvSpPr>
          <p:nvPr/>
        </p:nvSpPr>
        <p:spPr>
          <a:xfrm>
            <a:off x="0" y="223124"/>
            <a:ext cx="6259132" cy="1143000"/>
          </a:xfrm>
          <a:prstGeom prst="rect">
            <a:avLst/>
          </a:prstGeom>
        </p:spPr>
        <p:txBody>
          <a:bodyPr/>
          <a:lstStyle>
            <a:lvl1pPr algn="ctr" defTabSz="609585" rtl="0" eaLnBrk="1" latinLnBrk="0" hangingPunct="1">
              <a:spcBef>
                <a:spcPct val="0"/>
              </a:spcBef>
              <a:buNone/>
              <a:defRPr sz="5867" kern="1200">
                <a:solidFill>
                  <a:srgbClr val="001A57"/>
                </a:solidFill>
                <a:latin typeface="Helvetica"/>
                <a:ea typeface="+mj-ea"/>
                <a:cs typeface="+mj-cs"/>
              </a:defRPr>
            </a:lvl1pPr>
          </a:lstStyle>
          <a:p>
            <a:r>
              <a:rPr lang="en-US" sz="4800" dirty="0">
                <a:solidFill>
                  <a:schemeClr val="tx1"/>
                </a:solidFill>
                <a:latin typeface="+mj-lt"/>
              </a:rPr>
              <a:t>Retinopathy prediction from fundus images</a:t>
            </a:r>
          </a:p>
        </p:txBody>
      </p:sp>
      <p:pic>
        <p:nvPicPr>
          <p:cNvPr id="7" name="Picture 13" descr="Cover">
            <a:extLst>
              <a:ext uri="{FF2B5EF4-FFF2-40B4-BE49-F238E27FC236}">
                <a16:creationId xmlns:a16="http://schemas.microsoft.com/office/drawing/2014/main" id="{4C6CD659-3901-B24E-87A1-7C34E248E513}"/>
              </a:ext>
            </a:extLst>
          </p:cNvPr>
          <p:cNvPicPr>
            <a:picLocks noChangeAspect="1" noChangeArrowheads="1"/>
          </p:cNvPicPr>
          <p:nvPr/>
        </p:nvPicPr>
        <p:blipFill rotWithShape="1">
          <a:blip r:embed="rId5" cstate="email">
            <a:extLst>
              <a:ext uri="{28A0092B-C50C-407E-A947-70E740481C1C}">
                <a14:useLocalDpi xmlns:a14="http://schemas.microsoft.com/office/drawing/2010/main"/>
              </a:ext>
            </a:extLst>
          </a:blip>
          <a:srcRect r="48761"/>
          <a:stretch/>
        </p:blipFill>
        <p:spPr bwMode="auto">
          <a:xfrm>
            <a:off x="6079141" y="198004"/>
            <a:ext cx="5737955" cy="556892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5" descr="D:\kuloth\2016\Mar\10-03-2016\nrdp_issue\slides_img\nrdp.2016.12-f4.jpg">
            <a:extLst>
              <a:ext uri="{FF2B5EF4-FFF2-40B4-BE49-F238E27FC236}">
                <a16:creationId xmlns:a16="http://schemas.microsoft.com/office/drawing/2014/main" id="{0914C58D-ED14-5841-8CA6-B586414242C3}"/>
              </a:ext>
            </a:extLst>
          </p:cNvPr>
          <p:cNvPicPr>
            <a:picLocks noChangeAspect="1" noChangeArrowheads="1"/>
          </p:cNvPicPr>
          <p:nvPr/>
        </p:nvPicPr>
        <p:blipFill>
          <a:blip r:embed="rId6" cstate="email">
            <a:extLst>
              <a:ext uri="{28A0092B-C50C-407E-A947-70E740481C1C}">
                <a14:useLocalDpi xmlns:a14="http://schemas.microsoft.com/office/drawing/2010/main"/>
              </a:ext>
            </a:extLst>
          </a:blip>
          <a:srcRect/>
          <a:stretch>
            <a:fillRect/>
          </a:stretch>
        </p:blipFill>
        <p:spPr bwMode="auto">
          <a:xfrm>
            <a:off x="583882" y="1990602"/>
            <a:ext cx="4640606" cy="38233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 Box 15">
            <a:extLst>
              <a:ext uri="{FF2B5EF4-FFF2-40B4-BE49-F238E27FC236}">
                <a16:creationId xmlns:a16="http://schemas.microsoft.com/office/drawing/2014/main" id="{40BAA407-EC9D-304C-820F-FE2A1AA6BBCF}"/>
              </a:ext>
            </a:extLst>
          </p:cNvPr>
          <p:cNvSpPr txBox="1">
            <a:spLocks noChangeArrowheads="1"/>
          </p:cNvSpPr>
          <p:nvPr/>
        </p:nvSpPr>
        <p:spPr bwMode="auto">
          <a:xfrm>
            <a:off x="1017549" y="5986698"/>
            <a:ext cx="377327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Calibri" panose="020F0502020204030204" pitchFamily="34" charset="0"/>
                <a:ea typeface="MS PGothic" panose="020B0600070205080204" pitchFamily="34" charset="-128"/>
              </a:defRPr>
            </a:lvl1pPr>
            <a:lvl2pPr marL="742950" indent="-285750" eaLnBrk="0" hangingPunct="0">
              <a:defRPr>
                <a:solidFill>
                  <a:schemeClr val="tx1"/>
                </a:solidFill>
                <a:latin typeface="Calibri" panose="020F0502020204030204" pitchFamily="34" charset="0"/>
                <a:ea typeface="MS PGothic" panose="020B0600070205080204" pitchFamily="34" charset="-128"/>
              </a:defRPr>
            </a:lvl2pPr>
            <a:lvl3pPr marL="1143000" indent="-228600" eaLnBrk="0" hangingPunct="0">
              <a:defRPr>
                <a:solidFill>
                  <a:schemeClr val="tx1"/>
                </a:solidFill>
                <a:latin typeface="Calibri" panose="020F0502020204030204" pitchFamily="34" charset="0"/>
                <a:ea typeface="MS PGothic" panose="020B0600070205080204" pitchFamily="34" charset="-128"/>
              </a:defRPr>
            </a:lvl3pPr>
            <a:lvl4pPr marL="1600200" indent="-228600" eaLnBrk="0" hangingPunct="0">
              <a:defRPr>
                <a:solidFill>
                  <a:schemeClr val="tx1"/>
                </a:solidFill>
                <a:latin typeface="Calibri" panose="020F0502020204030204" pitchFamily="34" charset="0"/>
                <a:ea typeface="MS PGothic" panose="020B0600070205080204" pitchFamily="34" charset="-128"/>
              </a:defRPr>
            </a:lvl4pPr>
            <a:lvl5pPr marL="2057400" indent="-228600" eaLnBrk="0" hangingPunct="0">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MS PGothic" panose="020B0600070205080204" pitchFamily="34" charset="-128"/>
              </a:defRPr>
            </a:lvl9pPr>
          </a:lstStyle>
          <a:p>
            <a:pPr algn="ctr" eaLnBrk="1" hangingPunct="1"/>
            <a:r>
              <a:rPr lang="en-US" altLang="en-US" sz="900" dirty="0">
                <a:latin typeface="Arial" panose="020B0604020202020204" pitchFamily="34" charset="0"/>
                <a:cs typeface="Arial" panose="020B0604020202020204" pitchFamily="34" charset="0"/>
              </a:rPr>
              <a:t>Wong, T. Y. </a:t>
            </a:r>
            <a:r>
              <a:rPr lang="en-US" altLang="en-US" sz="900" i="1" dirty="0">
                <a:latin typeface="Arial" panose="020B0604020202020204" pitchFamily="34" charset="0"/>
                <a:cs typeface="Arial" panose="020B0604020202020204" pitchFamily="34" charset="0"/>
              </a:rPr>
              <a:t>et al. </a:t>
            </a:r>
            <a:r>
              <a:rPr lang="en-GB" altLang="en-US" sz="900" dirty="0">
                <a:latin typeface="Arial" panose="020B0604020202020204" pitchFamily="34" charset="0"/>
                <a:cs typeface="Arial" panose="020B0604020202020204" pitchFamily="34" charset="0"/>
              </a:rPr>
              <a:t>(2016) </a:t>
            </a:r>
            <a:r>
              <a:rPr lang="en-US" altLang="en-US" sz="900" dirty="0">
                <a:latin typeface="Arial" panose="020B0604020202020204" pitchFamily="34" charset="0"/>
                <a:cs typeface="Arial" panose="020B0604020202020204" pitchFamily="34" charset="0"/>
              </a:rPr>
              <a:t>Diabetic retinopathy </a:t>
            </a:r>
          </a:p>
          <a:p>
            <a:pPr algn="ctr" eaLnBrk="1" hangingPunct="1"/>
            <a:r>
              <a:rPr lang="en-US" altLang="en-US" sz="900" i="1" dirty="0">
                <a:latin typeface="Arial" panose="020B0604020202020204" pitchFamily="34" charset="0"/>
                <a:cs typeface="Arial" panose="020B0604020202020204" pitchFamily="34" charset="0"/>
              </a:rPr>
              <a:t>Nat. Rev. Dis. Primers </a:t>
            </a:r>
            <a:r>
              <a:rPr lang="en-US" altLang="en-US" sz="900" dirty="0">
                <a:latin typeface="Arial" panose="020B0604020202020204" pitchFamily="34" charset="0"/>
                <a:cs typeface="Arial" panose="020B0604020202020204" pitchFamily="34" charset="0"/>
              </a:rPr>
              <a:t>doi:10.1038/nrdp.2016.12</a:t>
            </a:r>
          </a:p>
        </p:txBody>
      </p:sp>
      <p:sp>
        <p:nvSpPr>
          <p:cNvPr id="3" name="Rectangle 2"/>
          <p:cNvSpPr/>
          <p:nvPr/>
        </p:nvSpPr>
        <p:spPr>
          <a:xfrm>
            <a:off x="5783240" y="6088215"/>
            <a:ext cx="6096000" cy="338554"/>
          </a:xfrm>
          <a:prstGeom prst="rect">
            <a:avLst/>
          </a:prstGeom>
        </p:spPr>
        <p:txBody>
          <a:bodyPr>
            <a:spAutoFit/>
          </a:bodyPr>
          <a:lstStyle/>
          <a:p>
            <a:r>
              <a:rPr lang="en-US" sz="800" dirty="0" err="1">
                <a:solidFill>
                  <a:srgbClr val="333333"/>
                </a:solidFill>
                <a:latin typeface="Guardian TextSans Web"/>
              </a:rPr>
              <a:t>Gulshan</a:t>
            </a:r>
            <a:r>
              <a:rPr lang="en-US" sz="800" dirty="0">
                <a:solidFill>
                  <a:srgbClr val="333333"/>
                </a:solidFill>
                <a:latin typeface="Guardian TextSans Web"/>
              </a:rPr>
              <a:t> V, Peng L, Coram M, et al. Development and Validation of a Deep Learning Algorithm for Detection of Diabetic Retinopathy in Retinal Fundus Photographs. </a:t>
            </a:r>
            <a:r>
              <a:rPr lang="en-US" sz="800" i="1" dirty="0">
                <a:solidFill>
                  <a:srgbClr val="333333"/>
                </a:solidFill>
                <a:latin typeface="Guardian TextSans Web"/>
              </a:rPr>
              <a:t>JAMA.</a:t>
            </a:r>
            <a:r>
              <a:rPr lang="en-US" sz="800" dirty="0">
                <a:solidFill>
                  <a:srgbClr val="333333"/>
                </a:solidFill>
                <a:latin typeface="Guardian TextSans Web"/>
              </a:rPr>
              <a:t> 2016;316(22):2402–2410. doi:10.1001/jama.2016.17216</a:t>
            </a:r>
            <a:endParaRPr lang="en-US" sz="800" dirty="0"/>
          </a:p>
        </p:txBody>
      </p:sp>
      <p:sp>
        <p:nvSpPr>
          <p:cNvPr id="4" name="TextBox 3"/>
          <p:cNvSpPr txBox="1"/>
          <p:nvPr/>
        </p:nvSpPr>
        <p:spPr>
          <a:xfrm>
            <a:off x="9038679" y="3111254"/>
            <a:ext cx="1563782" cy="919834"/>
          </a:xfrm>
          <a:prstGeom prst="rect">
            <a:avLst/>
          </a:prstGeom>
          <a:noFill/>
        </p:spPr>
        <p:txBody>
          <a:bodyPr wrap="square" rtlCol="0">
            <a:spAutoFit/>
          </a:bodyPr>
          <a:lstStyle/>
          <a:p>
            <a:r>
              <a:rPr lang="en-US" b="1" i="1" dirty="0"/>
              <a:t>colored dots are expert performance</a:t>
            </a:r>
          </a:p>
        </p:txBody>
      </p:sp>
      <p:pic>
        <p:nvPicPr>
          <p:cNvPr id="6" name="Audio 5">
            <a:hlinkClick r:id="" action="ppaction://media"/>
            <a:extLst>
              <a:ext uri="{FF2B5EF4-FFF2-40B4-BE49-F238E27FC236}">
                <a16:creationId xmlns:a16="http://schemas.microsoft.com/office/drawing/2014/main" id="{0B34271B-5088-674D-B6F5-024576D4430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80095451"/>
      </p:ext>
    </p:extLst>
  </p:cSld>
  <p:clrMapOvr>
    <a:masterClrMapping/>
  </p:clrMapOvr>
  <mc:AlternateContent xmlns:mc="http://schemas.openxmlformats.org/markup-compatibility/2006">
    <mc:Choice xmlns:p14="http://schemas.microsoft.com/office/powerpoint/2010/main" Requires="p14">
      <p:transition spd="slow" p14:dur="2000" advTm="71258"/>
    </mc:Choice>
    <mc:Fallback>
      <p:transition spd="slow" advTm="712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D81F3-7E4F-0243-8459-79C328C913D6}"/>
              </a:ext>
            </a:extLst>
          </p:cNvPr>
          <p:cNvSpPr>
            <a:spLocks noGrp="1"/>
          </p:cNvSpPr>
          <p:nvPr>
            <p:ph type="title"/>
          </p:nvPr>
        </p:nvSpPr>
        <p:spPr/>
        <p:txBody>
          <a:bodyPr/>
          <a:lstStyle/>
          <a:p>
            <a:r>
              <a:rPr lang="en-US" dirty="0"/>
              <a:t>A patient presents with shortness of breath…</a:t>
            </a:r>
          </a:p>
        </p:txBody>
      </p:sp>
      <p:sp>
        <p:nvSpPr>
          <p:cNvPr id="3" name="Content Placeholder 2">
            <a:extLst>
              <a:ext uri="{FF2B5EF4-FFF2-40B4-BE49-F238E27FC236}">
                <a16:creationId xmlns:a16="http://schemas.microsoft.com/office/drawing/2014/main" id="{B92E46B9-4B97-FC46-AF92-3A164EA55D23}"/>
              </a:ext>
            </a:extLst>
          </p:cNvPr>
          <p:cNvSpPr>
            <a:spLocks noGrp="1"/>
          </p:cNvSpPr>
          <p:nvPr>
            <p:ph idx="1"/>
          </p:nvPr>
        </p:nvSpPr>
        <p:spPr/>
        <p:txBody>
          <a:bodyPr>
            <a:normAutofit lnSpcReduction="10000"/>
          </a:bodyPr>
          <a:lstStyle/>
          <a:p>
            <a:r>
              <a:rPr lang="en-US" dirty="0"/>
              <a:t>Presents to urgent care and is transferred to the ED</a:t>
            </a:r>
          </a:p>
          <a:p>
            <a:endParaRPr lang="en-US" dirty="0"/>
          </a:p>
          <a:p>
            <a:r>
              <a:rPr lang="en-US" dirty="0"/>
              <a:t>Evaluated in the ED</a:t>
            </a:r>
          </a:p>
          <a:p>
            <a:pPr lvl="1"/>
            <a:r>
              <a:rPr lang="en-US" dirty="0"/>
              <a:t>History of present illness</a:t>
            </a:r>
          </a:p>
          <a:p>
            <a:pPr lvl="1"/>
            <a:r>
              <a:rPr lang="en-US" dirty="0"/>
              <a:t>Review of medical history (including meds and allergies) + social and family hx</a:t>
            </a:r>
          </a:p>
          <a:p>
            <a:pPr lvl="1"/>
            <a:r>
              <a:rPr lang="en-US" dirty="0"/>
              <a:t>Physical exam and review of systems</a:t>
            </a:r>
          </a:p>
          <a:p>
            <a:pPr lvl="1"/>
            <a:r>
              <a:rPr lang="en-US" u="sng" dirty="0"/>
              <a:t>Lab results</a:t>
            </a:r>
            <a:r>
              <a:rPr lang="en-US" dirty="0"/>
              <a:t>: BMP and CBC</a:t>
            </a:r>
          </a:p>
          <a:p>
            <a:pPr lvl="1"/>
            <a:r>
              <a:rPr lang="en-US" u="sng" dirty="0"/>
              <a:t>Imaging &amp; other studies</a:t>
            </a:r>
            <a:r>
              <a:rPr lang="en-US" dirty="0"/>
              <a:t>: CT and EKG</a:t>
            </a:r>
          </a:p>
          <a:p>
            <a:pPr lvl="1"/>
            <a:endParaRPr lang="en-US" dirty="0"/>
          </a:p>
          <a:p>
            <a:r>
              <a:rPr lang="en-US" dirty="0"/>
              <a:t>Admitted to the hospital</a:t>
            </a:r>
          </a:p>
          <a:p>
            <a:endParaRPr lang="en-US" dirty="0"/>
          </a:p>
        </p:txBody>
      </p:sp>
      <p:pic>
        <p:nvPicPr>
          <p:cNvPr id="4" name="Audio 3">
            <a:hlinkClick r:id="" action="ppaction://media"/>
            <a:extLst>
              <a:ext uri="{FF2B5EF4-FFF2-40B4-BE49-F238E27FC236}">
                <a16:creationId xmlns:a16="http://schemas.microsoft.com/office/drawing/2014/main" id="{6DE27DDD-BA73-3D46-8BED-35ADC8A775D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32368998"/>
      </p:ext>
    </p:extLst>
  </p:cSld>
  <p:clrMapOvr>
    <a:masterClrMapping/>
  </p:clrMapOvr>
  <mc:AlternateContent xmlns:mc="http://schemas.openxmlformats.org/markup-compatibility/2006">
    <mc:Choice xmlns:p14="http://schemas.microsoft.com/office/powerpoint/2010/main" Requires="p14">
      <p:transition spd="slow" p14:dur="2000" advTm="9742"/>
    </mc:Choice>
    <mc:Fallback>
      <p:transition spd="slow" advTm="9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BC571-2202-2144-8359-C5145CA1DD21}"/>
              </a:ext>
            </a:extLst>
          </p:cNvPr>
          <p:cNvSpPr>
            <a:spLocks noGrp="1"/>
          </p:cNvSpPr>
          <p:nvPr>
            <p:ph type="title"/>
          </p:nvPr>
        </p:nvSpPr>
        <p:spPr/>
        <p:txBody>
          <a:bodyPr/>
          <a:lstStyle/>
          <a:p>
            <a:r>
              <a:rPr lang="en-US" dirty="0"/>
              <a:t>Electrophysiology</a:t>
            </a:r>
          </a:p>
        </p:txBody>
      </p:sp>
      <p:pic>
        <p:nvPicPr>
          <p:cNvPr id="1028" name="Picture 4">
            <a:extLst>
              <a:ext uri="{FF2B5EF4-FFF2-40B4-BE49-F238E27FC236}">
                <a16:creationId xmlns:a16="http://schemas.microsoft.com/office/drawing/2014/main" id="{70539CA1-C65D-1140-9427-229BE7C1E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93948" y="164008"/>
            <a:ext cx="5391864" cy="310417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A278054-454D-3149-8F34-862EAD66CE49}"/>
              </a:ext>
            </a:extLst>
          </p:cNvPr>
          <p:cNvSpPr txBox="1"/>
          <p:nvPr/>
        </p:nvSpPr>
        <p:spPr>
          <a:xfrm>
            <a:off x="10623151" y="3252971"/>
            <a:ext cx="1461297" cy="369332"/>
          </a:xfrm>
          <a:prstGeom prst="rect">
            <a:avLst/>
          </a:prstGeom>
          <a:noFill/>
        </p:spPr>
        <p:txBody>
          <a:bodyPr wrap="none" rtlCol="0">
            <a:spAutoFit/>
          </a:bodyPr>
          <a:lstStyle/>
          <a:p>
            <a:r>
              <a:rPr lang="en-US" dirty="0"/>
              <a:t>EKG (i.e. ECG)</a:t>
            </a:r>
          </a:p>
        </p:txBody>
      </p:sp>
      <p:sp>
        <p:nvSpPr>
          <p:cNvPr id="5" name="TextBox 4">
            <a:extLst>
              <a:ext uri="{FF2B5EF4-FFF2-40B4-BE49-F238E27FC236}">
                <a16:creationId xmlns:a16="http://schemas.microsoft.com/office/drawing/2014/main" id="{4211735C-47E7-A440-AE61-5E330F9093DF}"/>
              </a:ext>
            </a:extLst>
          </p:cNvPr>
          <p:cNvSpPr txBox="1"/>
          <p:nvPr/>
        </p:nvSpPr>
        <p:spPr>
          <a:xfrm>
            <a:off x="2482602" y="6325674"/>
            <a:ext cx="552267" cy="369332"/>
          </a:xfrm>
          <a:prstGeom prst="rect">
            <a:avLst/>
          </a:prstGeom>
          <a:noFill/>
        </p:spPr>
        <p:txBody>
          <a:bodyPr wrap="none" rtlCol="0">
            <a:spAutoFit/>
          </a:bodyPr>
          <a:lstStyle/>
          <a:p>
            <a:r>
              <a:rPr lang="en-US" dirty="0"/>
              <a:t>EEG</a:t>
            </a:r>
          </a:p>
        </p:txBody>
      </p:sp>
      <p:pic>
        <p:nvPicPr>
          <p:cNvPr id="1030" name="Picture 6">
            <a:extLst>
              <a:ext uri="{FF2B5EF4-FFF2-40B4-BE49-F238E27FC236}">
                <a16:creationId xmlns:a16="http://schemas.microsoft.com/office/drawing/2014/main" id="{830A19FA-41C5-4E4B-9346-AAB7BD75839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474613" y="3469298"/>
            <a:ext cx="4814648" cy="322469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DD45F77A-18AF-1340-81BD-48E81DB773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53720" y="2398932"/>
            <a:ext cx="4410033" cy="392674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D0A0571-85CA-0C40-91A1-6C6B10532879}"/>
              </a:ext>
            </a:extLst>
          </p:cNvPr>
          <p:cNvSpPr txBox="1"/>
          <p:nvPr/>
        </p:nvSpPr>
        <p:spPr>
          <a:xfrm>
            <a:off x="10289261" y="6308209"/>
            <a:ext cx="639919" cy="369332"/>
          </a:xfrm>
          <a:prstGeom prst="rect">
            <a:avLst/>
          </a:prstGeom>
          <a:noFill/>
        </p:spPr>
        <p:txBody>
          <a:bodyPr wrap="none" rtlCol="0">
            <a:spAutoFit/>
          </a:bodyPr>
          <a:lstStyle/>
          <a:p>
            <a:r>
              <a:rPr lang="en-US" dirty="0"/>
              <a:t>EMG</a:t>
            </a:r>
          </a:p>
        </p:txBody>
      </p:sp>
      <p:pic>
        <p:nvPicPr>
          <p:cNvPr id="7" name="Audio 6">
            <a:hlinkClick r:id="" action="ppaction://media"/>
            <a:extLst>
              <a:ext uri="{FF2B5EF4-FFF2-40B4-BE49-F238E27FC236}">
                <a16:creationId xmlns:a16="http://schemas.microsoft.com/office/drawing/2014/main" id="{12D55AD9-FAC5-0E43-A710-CFD30743C982}"/>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17516880"/>
      </p:ext>
    </p:extLst>
  </p:cSld>
  <p:clrMapOvr>
    <a:masterClrMapping/>
  </p:clrMapOvr>
  <mc:AlternateContent xmlns:mc="http://schemas.openxmlformats.org/markup-compatibility/2006">
    <mc:Choice xmlns:p14="http://schemas.microsoft.com/office/powerpoint/2010/main" Requires="p14">
      <p:transition spd="slow" p14:dur="2000" advTm="44870"/>
    </mc:Choice>
    <mc:Fallback>
      <p:transition spd="slow" advTm="448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CFEB7-2188-0547-8343-298474342C4E}"/>
              </a:ext>
            </a:extLst>
          </p:cNvPr>
          <p:cNvSpPr>
            <a:spLocks noGrp="1"/>
          </p:cNvSpPr>
          <p:nvPr>
            <p:ph type="title"/>
          </p:nvPr>
        </p:nvSpPr>
        <p:spPr/>
        <p:txBody>
          <a:bodyPr/>
          <a:lstStyle/>
          <a:p>
            <a:r>
              <a:rPr lang="en-US" dirty="0"/>
              <a:t>Why use unstructured data?</a:t>
            </a:r>
          </a:p>
        </p:txBody>
      </p:sp>
      <p:sp>
        <p:nvSpPr>
          <p:cNvPr id="3" name="Content Placeholder 2">
            <a:extLst>
              <a:ext uri="{FF2B5EF4-FFF2-40B4-BE49-F238E27FC236}">
                <a16:creationId xmlns:a16="http://schemas.microsoft.com/office/drawing/2014/main" id="{68A9E436-6002-DB43-A0FC-40B990773918}"/>
              </a:ext>
            </a:extLst>
          </p:cNvPr>
          <p:cNvSpPr>
            <a:spLocks noGrp="1"/>
          </p:cNvSpPr>
          <p:nvPr>
            <p:ph idx="1"/>
          </p:nvPr>
        </p:nvSpPr>
        <p:spPr>
          <a:xfrm>
            <a:off x="838200" y="1825625"/>
            <a:ext cx="10941424" cy="4351338"/>
          </a:xfrm>
        </p:spPr>
        <p:txBody>
          <a:bodyPr>
            <a:normAutofit/>
          </a:bodyPr>
          <a:lstStyle/>
          <a:p>
            <a:r>
              <a:rPr lang="en-US" u="sng" dirty="0"/>
              <a:t>Reason 1</a:t>
            </a:r>
            <a:r>
              <a:rPr lang="en-US" dirty="0"/>
              <a:t>: it contains information not found in structured fields</a:t>
            </a:r>
          </a:p>
          <a:p>
            <a:pPr lvl="1"/>
            <a:r>
              <a:rPr lang="en-US" dirty="0" err="1"/>
              <a:t>clinial</a:t>
            </a:r>
            <a:r>
              <a:rPr lang="en-US" dirty="0"/>
              <a:t>/domain knowledge helps gauge whether/when this info will be useful</a:t>
            </a:r>
          </a:p>
          <a:p>
            <a:pPr lvl="1"/>
            <a:r>
              <a:rPr lang="en-US" i="1" dirty="0"/>
              <a:t>example</a:t>
            </a:r>
            <a:r>
              <a:rPr lang="en-US" dirty="0"/>
              <a:t>: use radiological images when predicting COPD prognosis</a:t>
            </a:r>
          </a:p>
          <a:p>
            <a:endParaRPr lang="en-US" dirty="0"/>
          </a:p>
          <a:p>
            <a:r>
              <a:rPr lang="en-US" u="sng" dirty="0"/>
              <a:t>Reason 2</a:t>
            </a:r>
            <a:r>
              <a:rPr lang="en-US" dirty="0"/>
              <a:t>: it may be available or useful outside of the EHR setting</a:t>
            </a:r>
          </a:p>
          <a:p>
            <a:pPr lvl="1"/>
            <a:r>
              <a:rPr lang="en-US" i="1" dirty="0"/>
              <a:t>example</a:t>
            </a:r>
            <a:r>
              <a:rPr lang="en-US" dirty="0"/>
              <a:t>: predict malignancy from images of skin lesions</a:t>
            </a:r>
          </a:p>
          <a:p>
            <a:endParaRPr lang="en-US" u="sng" dirty="0"/>
          </a:p>
          <a:p>
            <a:r>
              <a:rPr lang="en-US" u="sng" dirty="0"/>
              <a:t>Reason 3</a:t>
            </a:r>
            <a:r>
              <a:rPr lang="en-US" dirty="0"/>
              <a:t>: it is unaffected (or less affected) by provider decision-making</a:t>
            </a:r>
          </a:p>
          <a:p>
            <a:pPr lvl="1"/>
            <a:r>
              <a:rPr lang="en-US" i="1" dirty="0"/>
              <a:t>example</a:t>
            </a:r>
            <a:r>
              <a:rPr lang="en-US" dirty="0"/>
              <a:t>: predict need for surgery from imaging of small bowel obstruction</a:t>
            </a:r>
          </a:p>
        </p:txBody>
      </p:sp>
      <p:pic>
        <p:nvPicPr>
          <p:cNvPr id="6" name="Audio 5">
            <a:hlinkClick r:id="" action="ppaction://media"/>
            <a:extLst>
              <a:ext uri="{FF2B5EF4-FFF2-40B4-BE49-F238E27FC236}">
                <a16:creationId xmlns:a16="http://schemas.microsoft.com/office/drawing/2014/main" id="{1C104BA6-3A2B-CF40-B60F-ABC4EE444E3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41504091"/>
      </p:ext>
    </p:extLst>
  </p:cSld>
  <p:clrMapOvr>
    <a:masterClrMapping/>
  </p:clrMapOvr>
  <mc:AlternateContent xmlns:mc="http://schemas.openxmlformats.org/markup-compatibility/2006">
    <mc:Choice xmlns:p14="http://schemas.microsoft.com/office/powerpoint/2010/main" Requires="p14">
      <p:transition spd="slow" p14:dur="2000" advTm="134601"/>
    </mc:Choice>
    <mc:Fallback>
      <p:transition spd="slow" advTm="134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85B14-0132-9047-9170-243E2B9FBCAB}"/>
              </a:ext>
            </a:extLst>
          </p:cNvPr>
          <p:cNvSpPr>
            <a:spLocks noGrp="1"/>
          </p:cNvSpPr>
          <p:nvPr>
            <p:ph type="title"/>
          </p:nvPr>
        </p:nvSpPr>
        <p:spPr/>
        <p:txBody>
          <a:bodyPr/>
          <a:lstStyle/>
          <a:p>
            <a:r>
              <a:rPr lang="en-US" dirty="0"/>
              <a:t>Lecture Outline</a:t>
            </a:r>
          </a:p>
        </p:txBody>
      </p:sp>
      <p:sp>
        <p:nvSpPr>
          <p:cNvPr id="3" name="Content Placeholder 2">
            <a:extLst>
              <a:ext uri="{FF2B5EF4-FFF2-40B4-BE49-F238E27FC236}">
                <a16:creationId xmlns:a16="http://schemas.microsoft.com/office/drawing/2014/main" id="{91131797-D256-4B48-A9DA-70A0B717EB64}"/>
              </a:ext>
            </a:extLst>
          </p:cNvPr>
          <p:cNvSpPr>
            <a:spLocks noGrp="1"/>
          </p:cNvSpPr>
          <p:nvPr>
            <p:ph idx="1"/>
          </p:nvPr>
        </p:nvSpPr>
        <p:spPr/>
        <p:txBody>
          <a:bodyPr/>
          <a:lstStyle/>
          <a:p>
            <a:r>
              <a:rPr lang="en-US" dirty="0"/>
              <a:t>What is unstructured data?</a:t>
            </a:r>
          </a:p>
          <a:p>
            <a:endParaRPr lang="en-US" dirty="0"/>
          </a:p>
          <a:p>
            <a:r>
              <a:rPr lang="en-US" dirty="0"/>
              <a:t>Why would we want to use unstructured data?</a:t>
            </a:r>
          </a:p>
          <a:p>
            <a:endParaRPr lang="en-US" dirty="0"/>
          </a:p>
          <a:p>
            <a:r>
              <a:rPr lang="en-US" dirty="0"/>
              <a:t>How do we use unstructured data (in isolation) to make predictions?</a:t>
            </a:r>
          </a:p>
          <a:p>
            <a:endParaRPr lang="en-US" dirty="0"/>
          </a:p>
          <a:p>
            <a:r>
              <a:rPr lang="en-US" dirty="0"/>
              <a:t>How do we use unstructured data and structured data together to make predictions?</a:t>
            </a:r>
          </a:p>
        </p:txBody>
      </p:sp>
      <p:pic>
        <p:nvPicPr>
          <p:cNvPr id="5" name="Audio 4">
            <a:hlinkClick r:id="" action="ppaction://media"/>
            <a:extLst>
              <a:ext uri="{FF2B5EF4-FFF2-40B4-BE49-F238E27FC236}">
                <a16:creationId xmlns:a16="http://schemas.microsoft.com/office/drawing/2014/main" id="{534F77C2-54C8-7646-A2D7-0142E241E6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39145347"/>
      </p:ext>
    </p:extLst>
  </p:cSld>
  <p:clrMapOvr>
    <a:masterClrMapping/>
  </p:clrMapOvr>
  <mc:AlternateContent xmlns:mc="http://schemas.openxmlformats.org/markup-compatibility/2006">
    <mc:Choice xmlns:p14="http://schemas.microsoft.com/office/powerpoint/2010/main" Requires="p14">
      <p:transition spd="slow" p14:dur="2000" advTm="47058"/>
    </mc:Choice>
    <mc:Fallback>
      <p:transition spd="slow" advTm="470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F2F0B-D400-0843-8342-3714B414BA30}"/>
              </a:ext>
            </a:extLst>
          </p:cNvPr>
          <p:cNvSpPr>
            <a:spLocks noGrp="1"/>
          </p:cNvSpPr>
          <p:nvPr>
            <p:ph type="title"/>
          </p:nvPr>
        </p:nvSpPr>
        <p:spPr/>
        <p:txBody>
          <a:bodyPr/>
          <a:lstStyle/>
          <a:p>
            <a:r>
              <a:rPr lang="en-US" dirty="0"/>
              <a:t>How do we use unstructured data (in isolation)?</a:t>
            </a:r>
          </a:p>
        </p:txBody>
      </p:sp>
      <p:sp>
        <p:nvSpPr>
          <p:cNvPr id="3" name="Text Placeholder 2">
            <a:extLst>
              <a:ext uri="{FF2B5EF4-FFF2-40B4-BE49-F238E27FC236}">
                <a16:creationId xmlns:a16="http://schemas.microsoft.com/office/drawing/2014/main" id="{C425C9A9-E884-F04C-BC69-3CFACC251D5D}"/>
              </a:ext>
            </a:extLst>
          </p:cNvPr>
          <p:cNvSpPr>
            <a:spLocks noGrp="1"/>
          </p:cNvSpPr>
          <p:nvPr>
            <p:ph type="body" idx="1"/>
          </p:nvPr>
        </p:nvSpPr>
        <p:spPr/>
        <p:txBody>
          <a:bodyPr/>
          <a:lstStyle/>
          <a:p>
            <a:endParaRPr lang="en-US" dirty="0"/>
          </a:p>
        </p:txBody>
      </p:sp>
      <p:pic>
        <p:nvPicPr>
          <p:cNvPr id="4" name="Audio 3">
            <a:hlinkClick r:id="" action="ppaction://media"/>
            <a:extLst>
              <a:ext uri="{FF2B5EF4-FFF2-40B4-BE49-F238E27FC236}">
                <a16:creationId xmlns:a16="http://schemas.microsoft.com/office/drawing/2014/main" id="{025777D2-E329-CF49-BF00-25F30796F5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1913259"/>
      </p:ext>
    </p:extLst>
  </p:cSld>
  <p:clrMapOvr>
    <a:masterClrMapping/>
  </p:clrMapOvr>
  <mc:AlternateContent xmlns:mc="http://schemas.openxmlformats.org/markup-compatibility/2006">
    <mc:Choice xmlns:p14="http://schemas.microsoft.com/office/powerpoint/2010/main" Requires="p14">
      <p:transition spd="slow" p14:dur="2000" advTm="13618"/>
    </mc:Choice>
    <mc:Fallback>
      <p:transition spd="slow" advTm="13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5BC89-D942-1E42-AB67-B5C43607DF60}"/>
              </a:ext>
            </a:extLst>
          </p:cNvPr>
          <p:cNvSpPr>
            <a:spLocks noGrp="1"/>
          </p:cNvSpPr>
          <p:nvPr>
            <p:ph type="title"/>
          </p:nvPr>
        </p:nvSpPr>
        <p:spPr/>
        <p:txBody>
          <a:bodyPr/>
          <a:lstStyle/>
          <a:p>
            <a:r>
              <a:rPr lang="en-US" dirty="0"/>
              <a:t>In contrast to structured data…</a:t>
            </a:r>
          </a:p>
        </p:txBody>
      </p:sp>
      <p:sp>
        <p:nvSpPr>
          <p:cNvPr id="3" name="Content Placeholder 2">
            <a:extLst>
              <a:ext uri="{FF2B5EF4-FFF2-40B4-BE49-F238E27FC236}">
                <a16:creationId xmlns:a16="http://schemas.microsoft.com/office/drawing/2014/main" id="{538912AA-CA82-8147-B74A-5E5608D5C733}"/>
              </a:ext>
            </a:extLst>
          </p:cNvPr>
          <p:cNvSpPr>
            <a:spLocks noGrp="1"/>
          </p:cNvSpPr>
          <p:nvPr>
            <p:ph idx="1"/>
          </p:nvPr>
        </p:nvSpPr>
        <p:spPr/>
        <p:txBody>
          <a:bodyPr>
            <a:normAutofit/>
          </a:bodyPr>
          <a:lstStyle/>
          <a:p>
            <a:r>
              <a:rPr lang="en-US" u="sng" dirty="0"/>
              <a:t>Pro</a:t>
            </a:r>
            <a:r>
              <a:rPr lang="en-US" dirty="0"/>
              <a:t>: Less manual data wrangling (important caveats apply…)</a:t>
            </a:r>
          </a:p>
          <a:p>
            <a:endParaRPr lang="en-US" dirty="0"/>
          </a:p>
          <a:p>
            <a:r>
              <a:rPr lang="en-US" u="sng" dirty="0"/>
              <a:t>Con</a:t>
            </a:r>
            <a:r>
              <a:rPr lang="en-US" dirty="0"/>
              <a:t>: Typically larger in size and more difficult to store / load / manage</a:t>
            </a:r>
          </a:p>
          <a:p>
            <a:endParaRPr lang="en-US" dirty="0"/>
          </a:p>
          <a:p>
            <a:r>
              <a:rPr lang="en-US" u="sng" dirty="0"/>
              <a:t>Con</a:t>
            </a:r>
            <a:r>
              <a:rPr lang="en-US" dirty="0"/>
              <a:t>: Modality-specific knowledge and steps are required to incorporate these data in predictive models</a:t>
            </a:r>
          </a:p>
        </p:txBody>
      </p:sp>
      <p:pic>
        <p:nvPicPr>
          <p:cNvPr id="6" name="Audio 5">
            <a:hlinkClick r:id="" action="ppaction://media"/>
            <a:extLst>
              <a:ext uri="{FF2B5EF4-FFF2-40B4-BE49-F238E27FC236}">
                <a16:creationId xmlns:a16="http://schemas.microsoft.com/office/drawing/2014/main" id="{CD9609FB-0F79-4849-9A37-B02243D98A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69194338"/>
      </p:ext>
    </p:extLst>
  </p:cSld>
  <p:clrMapOvr>
    <a:masterClrMapping/>
  </p:clrMapOvr>
  <mc:AlternateContent xmlns:mc="http://schemas.openxmlformats.org/markup-compatibility/2006">
    <mc:Choice xmlns:p14="http://schemas.microsoft.com/office/powerpoint/2010/main" Requires="p14">
      <p:transition spd="slow" p14:dur="2000" advTm="86698"/>
    </mc:Choice>
    <mc:Fallback>
      <p:transition spd="slow" advTm="86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0404" y="5277331"/>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pixels</a:t>
            </a:r>
          </a:p>
        </p:txBody>
      </p:sp>
      <p:sp>
        <p:nvSpPr>
          <p:cNvPr id="10" name="TextBox 9">
            <a:extLst>
              <a:ext uri="{FF2B5EF4-FFF2-40B4-BE49-F238E27FC236}">
                <a16:creationId xmlns:a16="http://schemas.microsoft.com/office/drawing/2014/main" id="{F2C42C99-ECFD-CC46-8C0C-7FE9900CF424}"/>
              </a:ext>
            </a:extLst>
          </p:cNvPr>
          <p:cNvSpPr txBox="1"/>
          <p:nvPr/>
        </p:nvSpPr>
        <p:spPr>
          <a:xfrm>
            <a:off x="9731579" y="4182978"/>
            <a:ext cx="1535116"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sp>
        <p:nvSpPr>
          <p:cNvPr id="11" name="TextBox 10">
            <a:extLst>
              <a:ext uri="{FF2B5EF4-FFF2-40B4-BE49-F238E27FC236}">
                <a16:creationId xmlns:a16="http://schemas.microsoft.com/office/drawing/2014/main" id="{69F4C887-30DE-6142-A3B8-73F2E6FB683F}"/>
              </a:ext>
            </a:extLst>
          </p:cNvPr>
          <p:cNvSpPr txBox="1"/>
          <p:nvPr/>
        </p:nvSpPr>
        <p:spPr>
          <a:xfrm>
            <a:off x="7287897" y="6169336"/>
            <a:ext cx="4774640" cy="497957"/>
          </a:xfrm>
          <a:prstGeom prst="rect">
            <a:avLst/>
          </a:prstGeom>
          <a:noFill/>
        </p:spPr>
        <p:txBody>
          <a:bodyPr wrap="none" rtlCol="0">
            <a:spAutoFit/>
          </a:bodyPr>
          <a:lstStyle/>
          <a:p>
            <a:r>
              <a:rPr lang="en-US" sz="2636" dirty="0"/>
              <a:t>End goal: predict</a:t>
            </a:r>
            <a:r>
              <a:rPr lang="en-US" sz="2636" i="1" dirty="0"/>
              <a:t> dog </a:t>
            </a:r>
            <a:r>
              <a:rPr lang="en-US" sz="2636" dirty="0"/>
              <a:t>from </a:t>
            </a:r>
            <a:r>
              <a:rPr lang="en-US" sz="2636" i="1" dirty="0">
                <a:latin typeface="Times New Roman" panose="02020603050405020304" pitchFamily="18" charset="0"/>
                <a:cs typeface="Times New Roman" panose="02020603050405020304" pitchFamily="18" charset="0"/>
              </a:rPr>
              <a:t>pixels</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10137622" y="3346501"/>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dog</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a:endCxn id="17" idx="1"/>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50F900F6-F379-064E-8628-8FF4A074FE47}"/>
              </a:ext>
            </a:extLst>
          </p:cNvPr>
          <p:cNvSpPr txBox="1"/>
          <p:nvPr/>
        </p:nvSpPr>
        <p:spPr>
          <a:xfrm>
            <a:off x="5045054" y="3229768"/>
            <a:ext cx="1729425" cy="9532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797" dirty="0">
                <a:latin typeface="Times New Roman" panose="02020603050405020304" pitchFamily="18" charset="0"/>
                <a:cs typeface="Times New Roman" panose="02020603050405020304" pitchFamily="18" charset="0"/>
              </a:rPr>
              <a:t>low-level motifs</a:t>
            </a:r>
          </a:p>
        </p:txBody>
      </p:sp>
      <p:sp>
        <p:nvSpPr>
          <p:cNvPr id="18" name="TextBox 17">
            <a:extLst>
              <a:ext uri="{FF2B5EF4-FFF2-40B4-BE49-F238E27FC236}">
                <a16:creationId xmlns:a16="http://schemas.microsoft.com/office/drawing/2014/main" id="{59AABC2F-ABAF-6140-BA5C-921109CF989B}"/>
              </a:ext>
            </a:extLst>
          </p:cNvPr>
          <p:cNvSpPr txBox="1"/>
          <p:nvPr/>
        </p:nvSpPr>
        <p:spPr>
          <a:xfrm>
            <a:off x="7483388" y="3229768"/>
            <a:ext cx="1729425" cy="9532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797" dirty="0">
                <a:latin typeface="Times New Roman" panose="02020603050405020304" pitchFamily="18" charset="0"/>
                <a:cs typeface="Times New Roman" panose="02020603050405020304" pitchFamily="18" charset="0"/>
              </a:rPr>
              <a:t>high-level motifs</a:t>
            </a:r>
          </a:p>
        </p:txBody>
      </p:sp>
      <p:cxnSp>
        <p:nvCxnSpPr>
          <p:cNvPr id="21" name="Straight Arrow Connector 20">
            <a:extLst>
              <a:ext uri="{FF2B5EF4-FFF2-40B4-BE49-F238E27FC236}">
                <a16:creationId xmlns:a16="http://schemas.microsoft.com/office/drawing/2014/main" id="{F32B0503-A697-0A47-A3DA-5DB2A3779506}"/>
              </a:ext>
            </a:extLst>
          </p:cNvPr>
          <p:cNvCxnSpPr>
            <a:cxnSpLocks/>
            <a:stCxn id="17" idx="3"/>
            <a:endCxn id="18" idx="1"/>
          </p:cNvCxnSpPr>
          <p:nvPr/>
        </p:nvCxnSpPr>
        <p:spPr>
          <a:xfrm>
            <a:off x="6774479" y="3706373"/>
            <a:ext cx="7089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03A2DF38-31DB-B443-B7EA-6CBFE99560BB}"/>
              </a:ext>
            </a:extLst>
          </p:cNvPr>
          <p:cNvCxnSpPr>
            <a:cxnSpLocks/>
            <a:stCxn id="18" idx="3"/>
            <a:endCxn id="13" idx="1"/>
          </p:cNvCxnSpPr>
          <p:nvPr/>
        </p:nvCxnSpPr>
        <p:spPr>
          <a:xfrm flipV="1">
            <a:off x="9212813" y="3700427"/>
            <a:ext cx="924809" cy="594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9" name="Picture 18">
            <a:extLst>
              <a:ext uri="{FF2B5EF4-FFF2-40B4-BE49-F238E27FC236}">
                <a16:creationId xmlns:a16="http://schemas.microsoft.com/office/drawing/2014/main" id="{86D54507-CE31-F545-93DF-9D4C9973BC75}"/>
              </a:ext>
            </a:extLst>
          </p:cNvPr>
          <p:cNvPicPr>
            <a:picLocks noChangeAspect="1"/>
          </p:cNvPicPr>
          <p:nvPr/>
        </p:nvPicPr>
        <p:blipFill>
          <a:blip r:embed="rId5"/>
          <a:stretch>
            <a:fillRect/>
          </a:stretch>
        </p:blipFill>
        <p:spPr>
          <a:xfrm>
            <a:off x="997616" y="2157377"/>
            <a:ext cx="3175000" cy="3086100"/>
          </a:xfrm>
          <a:prstGeom prst="rect">
            <a:avLst/>
          </a:prstGeom>
          <a:ln>
            <a:solidFill>
              <a:schemeClr val="tx1"/>
            </a:solidFill>
          </a:ln>
        </p:spPr>
      </p:pic>
      <p:sp>
        <p:nvSpPr>
          <p:cNvPr id="22" name="TextBox 21">
            <a:extLst>
              <a:ext uri="{FF2B5EF4-FFF2-40B4-BE49-F238E27FC236}">
                <a16:creationId xmlns:a16="http://schemas.microsoft.com/office/drawing/2014/main" id="{C6D4061E-5342-9944-9149-5767358874A4}"/>
              </a:ext>
            </a:extLst>
          </p:cNvPr>
          <p:cNvSpPr txBox="1"/>
          <p:nvPr/>
        </p:nvSpPr>
        <p:spPr>
          <a:xfrm>
            <a:off x="5023690" y="4296927"/>
            <a:ext cx="1772152" cy="1309205"/>
          </a:xfrm>
          <a:prstGeom prst="rect">
            <a:avLst/>
          </a:prstGeom>
          <a:noFill/>
        </p:spPr>
        <p:txBody>
          <a:bodyPr wrap="none" rtlCol="0">
            <a:spAutoFit/>
          </a:bodyPr>
          <a:lstStyle/>
          <a:p>
            <a:pPr marL="457200" indent="-457200">
              <a:buFont typeface="Arial" panose="020B0604020202020204" pitchFamily="34" charset="0"/>
              <a:buChar char="•"/>
            </a:pPr>
            <a:r>
              <a:rPr lang="en-US" sz="2636" dirty="0"/>
              <a:t>edges</a:t>
            </a:r>
          </a:p>
          <a:p>
            <a:pPr marL="457200" indent="-457200">
              <a:buFont typeface="Arial" panose="020B0604020202020204" pitchFamily="34" charset="0"/>
              <a:buChar char="•"/>
            </a:pPr>
            <a:r>
              <a:rPr lang="en-US" sz="2636" dirty="0"/>
              <a:t>shapes</a:t>
            </a:r>
          </a:p>
          <a:p>
            <a:pPr marL="457200" indent="-457200">
              <a:buFont typeface="Arial" panose="020B0604020202020204" pitchFamily="34" charset="0"/>
              <a:buChar char="•"/>
            </a:pPr>
            <a:r>
              <a:rPr lang="en-US" sz="2636" dirty="0"/>
              <a:t>textures</a:t>
            </a:r>
          </a:p>
        </p:txBody>
      </p:sp>
      <p:sp>
        <p:nvSpPr>
          <p:cNvPr id="23" name="TextBox 22">
            <a:extLst>
              <a:ext uri="{FF2B5EF4-FFF2-40B4-BE49-F238E27FC236}">
                <a16:creationId xmlns:a16="http://schemas.microsoft.com/office/drawing/2014/main" id="{5F75F0FA-BD5C-2C42-8E0B-45D8D186EE76}"/>
              </a:ext>
            </a:extLst>
          </p:cNvPr>
          <p:cNvSpPr txBox="1"/>
          <p:nvPr/>
        </p:nvSpPr>
        <p:spPr>
          <a:xfrm>
            <a:off x="7462024" y="4296927"/>
            <a:ext cx="1354410" cy="1309205"/>
          </a:xfrm>
          <a:prstGeom prst="rect">
            <a:avLst/>
          </a:prstGeom>
          <a:noFill/>
        </p:spPr>
        <p:txBody>
          <a:bodyPr wrap="none" rtlCol="0">
            <a:spAutoFit/>
          </a:bodyPr>
          <a:lstStyle/>
          <a:p>
            <a:pPr marL="457200" indent="-457200">
              <a:buFont typeface="Arial" panose="020B0604020202020204" pitchFamily="34" charset="0"/>
              <a:buChar char="•"/>
            </a:pPr>
            <a:r>
              <a:rPr lang="en-US" sz="2636" dirty="0"/>
              <a:t>eyes</a:t>
            </a:r>
          </a:p>
          <a:p>
            <a:pPr marL="457200" indent="-457200">
              <a:buFont typeface="Arial" panose="020B0604020202020204" pitchFamily="34" charset="0"/>
              <a:buChar char="•"/>
            </a:pPr>
            <a:r>
              <a:rPr lang="en-US" sz="2636" dirty="0"/>
              <a:t>ears</a:t>
            </a:r>
          </a:p>
          <a:p>
            <a:pPr marL="457200" indent="-457200">
              <a:buFont typeface="Arial" panose="020B0604020202020204" pitchFamily="34" charset="0"/>
              <a:buChar char="•"/>
            </a:pPr>
            <a:r>
              <a:rPr lang="en-US" sz="2636" dirty="0"/>
              <a:t>paws</a:t>
            </a:r>
          </a:p>
        </p:txBody>
      </p:sp>
      <p:sp>
        <p:nvSpPr>
          <p:cNvPr id="24" name="Title 1">
            <a:extLst>
              <a:ext uri="{FF2B5EF4-FFF2-40B4-BE49-F238E27FC236}">
                <a16:creationId xmlns:a16="http://schemas.microsoft.com/office/drawing/2014/main" id="{E6AE5811-E355-3743-B1AF-149C9247162E}"/>
              </a:ext>
            </a:extLst>
          </p:cNvPr>
          <p:cNvSpPr>
            <a:spLocks noGrp="1"/>
          </p:cNvSpPr>
          <p:nvPr>
            <p:ph type="title"/>
          </p:nvPr>
        </p:nvSpPr>
        <p:spPr>
          <a:xfrm>
            <a:off x="0" y="365125"/>
            <a:ext cx="12192000" cy="1325563"/>
          </a:xfrm>
        </p:spPr>
        <p:txBody>
          <a:bodyPr/>
          <a:lstStyle/>
          <a:p>
            <a:pPr algn="ctr"/>
            <a:r>
              <a:rPr lang="en-US" dirty="0"/>
              <a:t>Image Processing: Hierarchical Feature Extraction</a:t>
            </a:r>
          </a:p>
        </p:txBody>
      </p:sp>
      <p:pic>
        <p:nvPicPr>
          <p:cNvPr id="2" name="Audio 1">
            <a:hlinkClick r:id="" action="ppaction://media"/>
            <a:extLst>
              <a:ext uri="{FF2B5EF4-FFF2-40B4-BE49-F238E27FC236}">
                <a16:creationId xmlns:a16="http://schemas.microsoft.com/office/drawing/2014/main" id="{152D3F3E-BCCF-A045-8119-B5A6648E9F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79256063"/>
      </p:ext>
    </p:extLst>
  </p:cSld>
  <p:clrMapOvr>
    <a:masterClrMapping/>
  </p:clrMapOvr>
  <mc:AlternateContent xmlns:mc="http://schemas.openxmlformats.org/markup-compatibility/2006">
    <mc:Choice xmlns:p14="http://schemas.microsoft.com/office/powerpoint/2010/main" Requires="p14">
      <p:transition spd="slow" p14:dur="2000" advTm="90988"/>
    </mc:Choice>
    <mc:Fallback>
      <p:transition spd="slow" advTm="90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0404" y="5277331"/>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pixels</a:t>
            </a:r>
          </a:p>
        </p:txBody>
      </p:sp>
      <p:sp>
        <p:nvSpPr>
          <p:cNvPr id="10" name="TextBox 9">
            <a:extLst>
              <a:ext uri="{FF2B5EF4-FFF2-40B4-BE49-F238E27FC236}">
                <a16:creationId xmlns:a16="http://schemas.microsoft.com/office/drawing/2014/main" id="{F2C42C99-ECFD-CC46-8C0C-7FE9900CF424}"/>
              </a:ext>
            </a:extLst>
          </p:cNvPr>
          <p:cNvSpPr txBox="1"/>
          <p:nvPr/>
        </p:nvSpPr>
        <p:spPr>
          <a:xfrm>
            <a:off x="10606195" y="4296927"/>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10137622" y="3346501"/>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retinopathy</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a:endCxn id="17" idx="1"/>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7" name="TextBox 16">
            <a:extLst>
              <a:ext uri="{FF2B5EF4-FFF2-40B4-BE49-F238E27FC236}">
                <a16:creationId xmlns:a16="http://schemas.microsoft.com/office/drawing/2014/main" id="{50F900F6-F379-064E-8628-8FF4A074FE47}"/>
              </a:ext>
            </a:extLst>
          </p:cNvPr>
          <p:cNvSpPr txBox="1"/>
          <p:nvPr/>
        </p:nvSpPr>
        <p:spPr>
          <a:xfrm>
            <a:off x="5045054" y="3229768"/>
            <a:ext cx="1729425" cy="9532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797" dirty="0">
                <a:latin typeface="Times New Roman" panose="02020603050405020304" pitchFamily="18" charset="0"/>
                <a:cs typeface="Times New Roman" panose="02020603050405020304" pitchFamily="18" charset="0"/>
              </a:rPr>
              <a:t>low-level motifs</a:t>
            </a:r>
          </a:p>
        </p:txBody>
      </p:sp>
      <p:sp>
        <p:nvSpPr>
          <p:cNvPr id="18" name="TextBox 17">
            <a:extLst>
              <a:ext uri="{FF2B5EF4-FFF2-40B4-BE49-F238E27FC236}">
                <a16:creationId xmlns:a16="http://schemas.microsoft.com/office/drawing/2014/main" id="{59AABC2F-ABAF-6140-BA5C-921109CF989B}"/>
              </a:ext>
            </a:extLst>
          </p:cNvPr>
          <p:cNvSpPr txBox="1"/>
          <p:nvPr/>
        </p:nvSpPr>
        <p:spPr>
          <a:xfrm>
            <a:off x="7483388" y="3229768"/>
            <a:ext cx="1729425" cy="95321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2797" dirty="0">
                <a:latin typeface="Times New Roman" panose="02020603050405020304" pitchFamily="18" charset="0"/>
                <a:cs typeface="Times New Roman" panose="02020603050405020304" pitchFamily="18" charset="0"/>
              </a:rPr>
              <a:t>high-level motifs</a:t>
            </a:r>
          </a:p>
        </p:txBody>
      </p:sp>
      <p:cxnSp>
        <p:nvCxnSpPr>
          <p:cNvPr id="21" name="Straight Arrow Connector 20">
            <a:extLst>
              <a:ext uri="{FF2B5EF4-FFF2-40B4-BE49-F238E27FC236}">
                <a16:creationId xmlns:a16="http://schemas.microsoft.com/office/drawing/2014/main" id="{F32B0503-A697-0A47-A3DA-5DB2A3779506}"/>
              </a:ext>
            </a:extLst>
          </p:cNvPr>
          <p:cNvCxnSpPr>
            <a:cxnSpLocks/>
            <a:stCxn id="17" idx="3"/>
            <a:endCxn id="18" idx="1"/>
          </p:cNvCxnSpPr>
          <p:nvPr/>
        </p:nvCxnSpPr>
        <p:spPr>
          <a:xfrm>
            <a:off x="6774479" y="3706373"/>
            <a:ext cx="708909"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03A2DF38-31DB-B443-B7EA-6CBFE99560BB}"/>
              </a:ext>
            </a:extLst>
          </p:cNvPr>
          <p:cNvCxnSpPr>
            <a:cxnSpLocks/>
            <a:stCxn id="18" idx="3"/>
            <a:endCxn id="13" idx="1"/>
          </p:cNvCxnSpPr>
          <p:nvPr/>
        </p:nvCxnSpPr>
        <p:spPr>
          <a:xfrm flipV="1">
            <a:off x="9212813" y="3700427"/>
            <a:ext cx="924809" cy="594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TextBox 21">
            <a:extLst>
              <a:ext uri="{FF2B5EF4-FFF2-40B4-BE49-F238E27FC236}">
                <a16:creationId xmlns:a16="http://schemas.microsoft.com/office/drawing/2014/main" id="{C6D4061E-5342-9944-9149-5767358874A4}"/>
              </a:ext>
            </a:extLst>
          </p:cNvPr>
          <p:cNvSpPr txBox="1"/>
          <p:nvPr/>
        </p:nvSpPr>
        <p:spPr>
          <a:xfrm>
            <a:off x="5023690" y="4296927"/>
            <a:ext cx="1772152" cy="1309205"/>
          </a:xfrm>
          <a:prstGeom prst="rect">
            <a:avLst/>
          </a:prstGeom>
          <a:noFill/>
        </p:spPr>
        <p:txBody>
          <a:bodyPr wrap="none" rtlCol="0">
            <a:spAutoFit/>
          </a:bodyPr>
          <a:lstStyle/>
          <a:p>
            <a:pPr marL="457200" indent="-457200">
              <a:buFont typeface="Arial" panose="020B0604020202020204" pitchFamily="34" charset="0"/>
              <a:buChar char="•"/>
            </a:pPr>
            <a:r>
              <a:rPr lang="en-US" sz="2636" dirty="0"/>
              <a:t>edges</a:t>
            </a:r>
          </a:p>
          <a:p>
            <a:pPr marL="457200" indent="-457200">
              <a:buFont typeface="Arial" panose="020B0604020202020204" pitchFamily="34" charset="0"/>
              <a:buChar char="•"/>
            </a:pPr>
            <a:r>
              <a:rPr lang="en-US" sz="2636" dirty="0"/>
              <a:t>shapes</a:t>
            </a:r>
          </a:p>
          <a:p>
            <a:pPr marL="457200" indent="-457200">
              <a:buFont typeface="Arial" panose="020B0604020202020204" pitchFamily="34" charset="0"/>
              <a:buChar char="•"/>
            </a:pPr>
            <a:r>
              <a:rPr lang="en-US" sz="2636" dirty="0"/>
              <a:t>textures</a:t>
            </a:r>
          </a:p>
        </p:txBody>
      </p:sp>
      <p:sp>
        <p:nvSpPr>
          <p:cNvPr id="23" name="TextBox 22">
            <a:extLst>
              <a:ext uri="{FF2B5EF4-FFF2-40B4-BE49-F238E27FC236}">
                <a16:creationId xmlns:a16="http://schemas.microsoft.com/office/drawing/2014/main" id="{5F75F0FA-BD5C-2C42-8E0B-45D8D186EE76}"/>
              </a:ext>
            </a:extLst>
          </p:cNvPr>
          <p:cNvSpPr txBox="1"/>
          <p:nvPr/>
        </p:nvSpPr>
        <p:spPr>
          <a:xfrm>
            <a:off x="7462024" y="4296927"/>
            <a:ext cx="2782621" cy="1309205"/>
          </a:xfrm>
          <a:prstGeom prst="rect">
            <a:avLst/>
          </a:prstGeom>
          <a:noFill/>
        </p:spPr>
        <p:txBody>
          <a:bodyPr wrap="none" rtlCol="0">
            <a:spAutoFit/>
          </a:bodyPr>
          <a:lstStyle/>
          <a:p>
            <a:pPr marL="457200" indent="-457200">
              <a:buFont typeface="Arial" panose="020B0604020202020204" pitchFamily="34" charset="0"/>
              <a:buChar char="•"/>
            </a:pPr>
            <a:r>
              <a:rPr lang="en-US" sz="2636" dirty="0"/>
              <a:t>microaneurysm</a:t>
            </a:r>
          </a:p>
          <a:p>
            <a:pPr marL="457200" indent="-457200">
              <a:buFont typeface="Arial" panose="020B0604020202020204" pitchFamily="34" charset="0"/>
              <a:buChar char="•"/>
            </a:pPr>
            <a:r>
              <a:rPr lang="en-US" sz="2636" dirty="0"/>
              <a:t>exudates</a:t>
            </a:r>
          </a:p>
          <a:p>
            <a:pPr marL="457200" indent="-457200">
              <a:buFont typeface="Arial" panose="020B0604020202020204" pitchFamily="34" charset="0"/>
              <a:buChar char="•"/>
            </a:pPr>
            <a:r>
              <a:rPr lang="en-US" sz="2636" dirty="0"/>
              <a:t>hemorrhage</a:t>
            </a:r>
          </a:p>
        </p:txBody>
      </p:sp>
      <p:sp>
        <p:nvSpPr>
          <p:cNvPr id="26" name="Rectangle 25">
            <a:extLst>
              <a:ext uri="{FF2B5EF4-FFF2-40B4-BE49-F238E27FC236}">
                <a16:creationId xmlns:a16="http://schemas.microsoft.com/office/drawing/2014/main" id="{C8318157-3D08-CA40-95C1-7D7B363C163A}"/>
              </a:ext>
            </a:extLst>
          </p:cNvPr>
          <p:cNvSpPr/>
          <p:nvPr/>
        </p:nvSpPr>
        <p:spPr>
          <a:xfrm>
            <a:off x="998953" y="2102733"/>
            <a:ext cx="3175002" cy="324219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8" name="Picture 27" descr="Cover">
            <a:extLst>
              <a:ext uri="{FF2B5EF4-FFF2-40B4-BE49-F238E27FC236}">
                <a16:creationId xmlns:a16="http://schemas.microsoft.com/office/drawing/2014/main" id="{ED9D5C98-47B5-7C42-A5BD-6A3014F64B1D}"/>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1052072" y="2199873"/>
            <a:ext cx="3027413" cy="3001108"/>
          </a:xfrm>
          <a:prstGeom prst="rect">
            <a:avLst/>
          </a:prstGeom>
          <a:noFill/>
          <a:extLst>
            <a:ext uri="{909E8E84-426E-40DD-AFC4-6F175D3DCCD1}">
              <a14:hiddenFill xmlns:a14="http://schemas.microsoft.com/office/drawing/2010/main">
                <a:solidFill>
                  <a:srgbClr val="FFFFFF"/>
                </a:solidFill>
              </a14:hiddenFill>
            </a:ext>
          </a:extLst>
        </p:spPr>
      </p:pic>
      <p:sp>
        <p:nvSpPr>
          <p:cNvPr id="29" name="TextBox 28">
            <a:extLst>
              <a:ext uri="{FF2B5EF4-FFF2-40B4-BE49-F238E27FC236}">
                <a16:creationId xmlns:a16="http://schemas.microsoft.com/office/drawing/2014/main" id="{BA5D28AC-F040-3343-ADEB-182B2A81D0A4}"/>
              </a:ext>
            </a:extLst>
          </p:cNvPr>
          <p:cNvSpPr txBox="1"/>
          <p:nvPr/>
        </p:nvSpPr>
        <p:spPr>
          <a:xfrm>
            <a:off x="6346425" y="6181982"/>
            <a:ext cx="5845575" cy="497957"/>
          </a:xfrm>
          <a:prstGeom prst="rect">
            <a:avLst/>
          </a:prstGeom>
          <a:noFill/>
        </p:spPr>
        <p:txBody>
          <a:bodyPr wrap="none" rtlCol="0">
            <a:spAutoFit/>
          </a:bodyPr>
          <a:lstStyle/>
          <a:p>
            <a:r>
              <a:rPr lang="en-US" sz="2636" dirty="0"/>
              <a:t>End goal: predict</a:t>
            </a:r>
            <a:r>
              <a:rPr lang="en-US" sz="2636" i="1" dirty="0"/>
              <a:t> retinopathy </a:t>
            </a:r>
            <a:r>
              <a:rPr lang="en-US" sz="2636" dirty="0"/>
              <a:t>from </a:t>
            </a:r>
            <a:r>
              <a:rPr lang="en-US" sz="2636" i="1" dirty="0">
                <a:latin typeface="Times New Roman" panose="02020603050405020304" pitchFamily="18" charset="0"/>
                <a:cs typeface="Times New Roman" panose="02020603050405020304" pitchFamily="18" charset="0"/>
              </a:rPr>
              <a:t>pixels</a:t>
            </a:r>
            <a:r>
              <a:rPr lang="en-US" sz="2636" dirty="0"/>
              <a:t> </a:t>
            </a:r>
          </a:p>
        </p:txBody>
      </p:sp>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Image Processing: Hierarchical Feature Extraction</a:t>
            </a:r>
          </a:p>
        </p:txBody>
      </p:sp>
      <p:pic>
        <p:nvPicPr>
          <p:cNvPr id="2" name="Audio 1">
            <a:hlinkClick r:id="" action="ppaction://media"/>
            <a:extLst>
              <a:ext uri="{FF2B5EF4-FFF2-40B4-BE49-F238E27FC236}">
                <a16:creationId xmlns:a16="http://schemas.microsoft.com/office/drawing/2014/main" id="{EB25C173-8A4B-0D48-A42B-B683C85A03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332421"/>
      </p:ext>
    </p:extLst>
  </p:cSld>
  <p:clrMapOvr>
    <a:masterClrMapping/>
  </p:clrMapOvr>
  <mc:AlternateContent xmlns:mc="http://schemas.openxmlformats.org/markup-compatibility/2006">
    <mc:Choice xmlns:p14="http://schemas.microsoft.com/office/powerpoint/2010/main" Requires="p14">
      <p:transition spd="slow" p14:dur="2000" advTm="53630"/>
    </mc:Choice>
    <mc:Fallback>
      <p:transition spd="slow" advTm="53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75EBC-20E0-6549-8139-5B6C90397FB1}"/>
              </a:ext>
            </a:extLst>
          </p:cNvPr>
          <p:cNvSpPr>
            <a:spLocks noGrp="1"/>
          </p:cNvSpPr>
          <p:nvPr>
            <p:ph type="title"/>
          </p:nvPr>
        </p:nvSpPr>
        <p:spPr/>
        <p:txBody>
          <a:bodyPr/>
          <a:lstStyle/>
          <a:p>
            <a:r>
              <a:rPr lang="en-US" dirty="0"/>
              <a:t>To learn how these neural networks work:</a:t>
            </a:r>
          </a:p>
        </p:txBody>
      </p:sp>
      <p:sp>
        <p:nvSpPr>
          <p:cNvPr id="3" name="Content Placeholder 2">
            <a:extLst>
              <a:ext uri="{FF2B5EF4-FFF2-40B4-BE49-F238E27FC236}">
                <a16:creationId xmlns:a16="http://schemas.microsoft.com/office/drawing/2014/main" id="{413DC04E-A55D-9545-A9CF-2D30BFABB7C3}"/>
              </a:ext>
            </a:extLst>
          </p:cNvPr>
          <p:cNvSpPr>
            <a:spLocks noGrp="1"/>
          </p:cNvSpPr>
          <p:nvPr>
            <p:ph idx="1"/>
          </p:nvPr>
        </p:nvSpPr>
        <p:spPr/>
        <p:txBody>
          <a:bodyPr/>
          <a:lstStyle/>
          <a:p>
            <a:pPr marL="514350" indent="-514350">
              <a:buFont typeface="+mj-lt"/>
              <a:buAutoNum type="arabicPeriod"/>
            </a:pPr>
            <a:r>
              <a:rPr lang="en-US" dirty="0"/>
              <a:t>Take my course (ML for Health in the CRTP)</a:t>
            </a:r>
          </a:p>
          <a:p>
            <a:pPr marL="514350" indent="-514350">
              <a:buFont typeface="+mj-lt"/>
              <a:buAutoNum type="arabicPeriod"/>
            </a:pPr>
            <a:r>
              <a:rPr lang="en-US" dirty="0"/>
              <a:t>Sign up for one of the AI Health winter or summer schools</a:t>
            </a:r>
          </a:p>
          <a:p>
            <a:pPr marL="514350" indent="-514350">
              <a:buFont typeface="+mj-lt"/>
              <a:buAutoNum type="arabicPeriod"/>
            </a:pPr>
            <a:r>
              <a:rPr lang="en-US" dirty="0"/>
              <a:t>For a more rigorous mathematical introduction, take a graduate level course in B&amp;B or another department</a:t>
            </a:r>
          </a:p>
          <a:p>
            <a:pPr marL="514350" indent="-514350">
              <a:buFont typeface="+mj-lt"/>
              <a:buAutoNum type="arabicPeriod"/>
            </a:pPr>
            <a:r>
              <a:rPr lang="en-US" dirty="0"/>
              <a:t>Many online resources are available</a:t>
            </a:r>
          </a:p>
        </p:txBody>
      </p:sp>
      <p:pic>
        <p:nvPicPr>
          <p:cNvPr id="4" name="Audio 3">
            <a:hlinkClick r:id="" action="ppaction://media"/>
            <a:extLst>
              <a:ext uri="{FF2B5EF4-FFF2-40B4-BE49-F238E27FC236}">
                <a16:creationId xmlns:a16="http://schemas.microsoft.com/office/drawing/2014/main" id="{43A9C302-1AE9-3040-ABCF-589AB2D4E1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51223761"/>
      </p:ext>
    </p:extLst>
  </p:cSld>
  <p:clrMapOvr>
    <a:masterClrMapping/>
  </p:clrMapOvr>
  <mc:AlternateContent xmlns:mc="http://schemas.openxmlformats.org/markup-compatibility/2006">
    <mc:Choice xmlns:p14="http://schemas.microsoft.com/office/powerpoint/2010/main" Requires="p14">
      <p:transition spd="slow" p14:dur="2000" advTm="35071"/>
    </mc:Choice>
    <mc:Fallback>
      <p:transition spd="slow" advTm="35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0404" y="5277331"/>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image</a:t>
            </a:r>
          </a:p>
        </p:txBody>
      </p:sp>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F32B0503-A697-0A47-A3DA-5DB2A3779506}"/>
              </a:ext>
            </a:extLst>
          </p:cNvPr>
          <p:cNvCxnSpPr>
            <a:cxnSpLocks/>
          </p:cNvCxnSpPr>
          <p:nvPr/>
        </p:nvCxnSpPr>
        <p:spPr>
          <a:xfrm>
            <a:off x="6774479" y="3706373"/>
            <a:ext cx="107849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Rectangle 25">
            <a:extLst>
              <a:ext uri="{FF2B5EF4-FFF2-40B4-BE49-F238E27FC236}">
                <a16:creationId xmlns:a16="http://schemas.microsoft.com/office/drawing/2014/main" id="{C8318157-3D08-CA40-95C1-7D7B363C163A}"/>
              </a:ext>
            </a:extLst>
          </p:cNvPr>
          <p:cNvSpPr/>
          <p:nvPr/>
        </p:nvSpPr>
        <p:spPr>
          <a:xfrm>
            <a:off x="998953" y="2102733"/>
            <a:ext cx="3175002" cy="324219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8" name="Picture 27" descr="Cover">
            <a:extLst>
              <a:ext uri="{FF2B5EF4-FFF2-40B4-BE49-F238E27FC236}">
                <a16:creationId xmlns:a16="http://schemas.microsoft.com/office/drawing/2014/main" id="{ED9D5C98-47B5-7C42-A5BD-6A3014F64B1D}"/>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1052072" y="2199873"/>
            <a:ext cx="3027413" cy="3001108"/>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Image </a:t>
            </a:r>
            <a:r>
              <a:rPr lang="en-US" b="1" u="sng" dirty="0"/>
              <a:t>Encoder</a:t>
            </a:r>
            <a:endParaRPr lang="en-US" dirty="0"/>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extLst>
              <p:ext uri="{D42A27DB-BD31-4B8C-83A1-F6EECF244321}">
                <p14:modId xmlns:p14="http://schemas.microsoft.com/office/powerpoint/2010/main" val="523486794"/>
              </p:ext>
            </p:extLst>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1905825036"/>
              </p:ext>
            </p:extLst>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retinopathy</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6086914" y="5117376"/>
            <a:ext cx="4521105" cy="953210"/>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features </a:t>
            </a:r>
          </a:p>
          <a:p>
            <a:pPr algn="ctr"/>
            <a:r>
              <a:rPr lang="en-US" sz="2797" dirty="0">
                <a:latin typeface="Times New Roman" panose="02020603050405020304" pitchFamily="18" charset="0"/>
                <a:cs typeface="Times New Roman" panose="02020603050405020304" pitchFamily="18" charset="0"/>
              </a:rPr>
              <a:t>(indicating high-level motifs)</a:t>
            </a:r>
          </a:p>
        </p:txBody>
      </p:sp>
      <p:sp>
        <p:nvSpPr>
          <p:cNvPr id="38" name="Rounded Rectangle 37">
            <a:extLst>
              <a:ext uri="{FF2B5EF4-FFF2-40B4-BE49-F238E27FC236}">
                <a16:creationId xmlns:a16="http://schemas.microsoft.com/office/drawing/2014/main" id="{5A2CF5A5-D42C-AA4E-B601-1A156AD1315E}"/>
              </a:ext>
            </a:extLst>
          </p:cNvPr>
          <p:cNvSpPr/>
          <p:nvPr/>
        </p:nvSpPr>
        <p:spPr>
          <a:xfrm>
            <a:off x="5045054" y="3229722"/>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3" name="Audio 2">
            <a:hlinkClick r:id="" action="ppaction://media"/>
            <a:extLst>
              <a:ext uri="{FF2B5EF4-FFF2-40B4-BE49-F238E27FC236}">
                <a16:creationId xmlns:a16="http://schemas.microsoft.com/office/drawing/2014/main" id="{C1421AFA-C730-FF43-B172-E09DD4C7A1C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33453785"/>
      </p:ext>
    </p:extLst>
  </p:cSld>
  <p:clrMapOvr>
    <a:masterClrMapping/>
  </p:clrMapOvr>
  <mc:AlternateContent xmlns:mc="http://schemas.openxmlformats.org/markup-compatibility/2006">
    <mc:Choice xmlns:p14="http://schemas.microsoft.com/office/powerpoint/2010/main" Requires="p14">
      <p:transition spd="slow" p14:dur="2000" advTm="66910"/>
    </mc:Choice>
    <mc:Fallback>
      <p:transition spd="slow" advTm="66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A typical prediction model</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678828562"/>
              </p:ext>
            </p:extLst>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6086914" y="5117376"/>
            <a:ext cx="4521105" cy="953210"/>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clinical variables </a:t>
            </a:r>
          </a:p>
          <a:p>
            <a:pPr algn="ctr"/>
            <a:r>
              <a:rPr lang="en-US" sz="2797" dirty="0">
                <a:latin typeface="Times New Roman" panose="02020603050405020304" pitchFamily="18" charset="0"/>
                <a:cs typeface="Times New Roman" panose="02020603050405020304" pitchFamily="18" charset="0"/>
              </a:rPr>
              <a:t>(e.g. age, sex, BP, HR)</a:t>
            </a:r>
          </a:p>
        </p:txBody>
      </p:sp>
      <p:sp>
        <p:nvSpPr>
          <p:cNvPr id="14" name="TextBox 13">
            <a:extLst>
              <a:ext uri="{FF2B5EF4-FFF2-40B4-BE49-F238E27FC236}">
                <a16:creationId xmlns:a16="http://schemas.microsoft.com/office/drawing/2014/main" id="{CF9161F2-26BD-1945-9980-E1F4BC9A93EE}"/>
              </a:ext>
            </a:extLst>
          </p:cNvPr>
          <p:cNvSpPr txBox="1"/>
          <p:nvPr/>
        </p:nvSpPr>
        <p:spPr>
          <a:xfrm>
            <a:off x="8378970" y="3728835"/>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pic>
        <p:nvPicPr>
          <p:cNvPr id="2" name="Audio 1">
            <a:hlinkClick r:id="" action="ppaction://media"/>
            <a:extLst>
              <a:ext uri="{FF2B5EF4-FFF2-40B4-BE49-F238E27FC236}">
                <a16:creationId xmlns:a16="http://schemas.microsoft.com/office/drawing/2014/main" id="{D918DA59-27DD-3E48-A4CE-66349A2EEF0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6433390"/>
      </p:ext>
    </p:extLst>
  </p:cSld>
  <p:clrMapOvr>
    <a:masterClrMapping/>
  </p:clrMapOvr>
  <mc:AlternateContent xmlns:mc="http://schemas.openxmlformats.org/markup-compatibility/2006">
    <mc:Choice xmlns:p14="http://schemas.microsoft.com/office/powerpoint/2010/main" Requires="p14">
      <p:transition spd="slow" p14:dur="2000" advTm="32948"/>
    </mc:Choice>
    <mc:Fallback>
      <p:transition spd="slow" advTm="32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0404" y="5277331"/>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image</a:t>
            </a:r>
          </a:p>
        </p:txBody>
      </p:sp>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F32B0503-A697-0A47-A3DA-5DB2A3779506}"/>
              </a:ext>
            </a:extLst>
          </p:cNvPr>
          <p:cNvCxnSpPr>
            <a:cxnSpLocks/>
          </p:cNvCxnSpPr>
          <p:nvPr/>
        </p:nvCxnSpPr>
        <p:spPr>
          <a:xfrm>
            <a:off x="6774479" y="3706373"/>
            <a:ext cx="107849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6" name="Rectangle 25">
            <a:extLst>
              <a:ext uri="{FF2B5EF4-FFF2-40B4-BE49-F238E27FC236}">
                <a16:creationId xmlns:a16="http://schemas.microsoft.com/office/drawing/2014/main" id="{C8318157-3D08-CA40-95C1-7D7B363C163A}"/>
              </a:ext>
            </a:extLst>
          </p:cNvPr>
          <p:cNvSpPr/>
          <p:nvPr/>
        </p:nvSpPr>
        <p:spPr>
          <a:xfrm>
            <a:off x="998953" y="2102733"/>
            <a:ext cx="3175002" cy="324219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28" name="Picture 27" descr="Cover">
            <a:extLst>
              <a:ext uri="{FF2B5EF4-FFF2-40B4-BE49-F238E27FC236}">
                <a16:creationId xmlns:a16="http://schemas.microsoft.com/office/drawing/2014/main" id="{ED9D5C98-47B5-7C42-A5BD-6A3014F64B1D}"/>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1052072" y="2199873"/>
            <a:ext cx="3027413" cy="3001108"/>
          </a:xfrm>
          <a:prstGeom prst="rect">
            <a:avLst/>
          </a:prstGeom>
          <a:noFill/>
          <a:extLst>
            <a:ext uri="{909E8E84-426E-40DD-AFC4-6F175D3DCCD1}">
              <a14:hiddenFill xmlns:a14="http://schemas.microsoft.com/office/drawing/2010/main">
                <a:solidFill>
                  <a:srgbClr val="FFFFFF"/>
                </a:solidFill>
              </a14:hiddenFill>
            </a:ext>
          </a:extLst>
        </p:spPr>
      </p:pic>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A prediction model for </a:t>
            </a:r>
            <a:r>
              <a:rPr lang="en-US" u="sng" dirty="0"/>
              <a:t>images</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2303485676"/>
              </p:ext>
            </p:extLst>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6086914" y="5117376"/>
            <a:ext cx="4521105" cy="953210"/>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features </a:t>
            </a:r>
          </a:p>
          <a:p>
            <a:pPr algn="ctr"/>
            <a:r>
              <a:rPr lang="en-US" sz="2797" dirty="0">
                <a:latin typeface="Times New Roman" panose="02020603050405020304" pitchFamily="18" charset="0"/>
                <a:cs typeface="Times New Roman" panose="02020603050405020304" pitchFamily="18" charset="0"/>
              </a:rPr>
              <a:t>(indicating high-level motifs)</a:t>
            </a:r>
          </a:p>
        </p:txBody>
      </p:sp>
      <p:sp>
        <p:nvSpPr>
          <p:cNvPr id="14" name="TextBox 13">
            <a:extLst>
              <a:ext uri="{FF2B5EF4-FFF2-40B4-BE49-F238E27FC236}">
                <a16:creationId xmlns:a16="http://schemas.microsoft.com/office/drawing/2014/main" id="{ADB07BE4-C006-D347-A2C3-BD834F0C57A5}"/>
              </a:ext>
            </a:extLst>
          </p:cNvPr>
          <p:cNvSpPr txBox="1"/>
          <p:nvPr/>
        </p:nvSpPr>
        <p:spPr>
          <a:xfrm>
            <a:off x="8378970" y="3728835"/>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sp>
        <p:nvSpPr>
          <p:cNvPr id="15" name="Rounded Rectangle 14">
            <a:extLst>
              <a:ext uri="{FF2B5EF4-FFF2-40B4-BE49-F238E27FC236}">
                <a16:creationId xmlns:a16="http://schemas.microsoft.com/office/drawing/2014/main" id="{45431BE6-6553-FA42-BE8A-2BE53F94DFFE}"/>
              </a:ext>
            </a:extLst>
          </p:cNvPr>
          <p:cNvSpPr/>
          <p:nvPr/>
        </p:nvSpPr>
        <p:spPr>
          <a:xfrm>
            <a:off x="5045054" y="3229722"/>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2" name="Audio 1">
            <a:hlinkClick r:id="" action="ppaction://media"/>
            <a:extLst>
              <a:ext uri="{FF2B5EF4-FFF2-40B4-BE49-F238E27FC236}">
                <a16:creationId xmlns:a16="http://schemas.microsoft.com/office/drawing/2014/main" id="{4C416726-098D-7641-A741-8DA9B9B0564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63357159"/>
      </p:ext>
    </p:extLst>
  </p:cSld>
  <p:clrMapOvr>
    <a:masterClrMapping/>
  </p:clrMapOvr>
  <mc:AlternateContent xmlns:mc="http://schemas.openxmlformats.org/markup-compatibility/2006">
    <mc:Choice xmlns:p14="http://schemas.microsoft.com/office/powerpoint/2010/main" Requires="p14">
      <p:transition spd="slow" p14:dur="2000" advTm="76998"/>
    </mc:Choice>
    <mc:Fallback>
      <p:transition spd="slow" advTm="769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C5575-F1A6-A148-B3C8-1CA2E994D193}"/>
              </a:ext>
            </a:extLst>
          </p:cNvPr>
          <p:cNvSpPr>
            <a:spLocks noGrp="1"/>
          </p:cNvSpPr>
          <p:nvPr>
            <p:ph type="title"/>
          </p:nvPr>
        </p:nvSpPr>
        <p:spPr>
          <a:xfrm>
            <a:off x="838199" y="365125"/>
            <a:ext cx="10753165" cy="1325563"/>
          </a:xfrm>
        </p:spPr>
        <p:txBody>
          <a:bodyPr/>
          <a:lstStyle/>
          <a:p>
            <a:r>
              <a:rPr lang="en-US" dirty="0"/>
              <a:t>A note on the meaning(s) of “structured”</a:t>
            </a:r>
          </a:p>
        </p:txBody>
      </p:sp>
      <p:sp>
        <p:nvSpPr>
          <p:cNvPr id="3" name="Content Placeholder 2">
            <a:extLst>
              <a:ext uri="{FF2B5EF4-FFF2-40B4-BE49-F238E27FC236}">
                <a16:creationId xmlns:a16="http://schemas.microsoft.com/office/drawing/2014/main" id="{5E049C60-D670-FD49-90F2-970834EBF43F}"/>
              </a:ext>
            </a:extLst>
          </p:cNvPr>
          <p:cNvSpPr>
            <a:spLocks noGrp="1"/>
          </p:cNvSpPr>
          <p:nvPr>
            <p:ph idx="1"/>
          </p:nvPr>
        </p:nvSpPr>
        <p:spPr>
          <a:xfrm>
            <a:off x="838199" y="1825625"/>
            <a:ext cx="10887635" cy="4351338"/>
          </a:xfrm>
        </p:spPr>
        <p:txBody>
          <a:bodyPr>
            <a:normAutofit lnSpcReduction="10000"/>
          </a:bodyPr>
          <a:lstStyle/>
          <a:p>
            <a:r>
              <a:rPr lang="en-US" dirty="0"/>
              <a:t>Most unstructured data are indexed by spatial location (images), time (time series), or position in a sequence (text)</a:t>
            </a:r>
          </a:p>
          <a:p>
            <a:endParaRPr lang="en-US" dirty="0"/>
          </a:p>
          <a:p>
            <a:r>
              <a:rPr lang="en-US" dirty="0"/>
              <a:t>We might call these data </a:t>
            </a:r>
            <a:r>
              <a:rPr lang="en-US" i="1" dirty="0"/>
              <a:t>dependent</a:t>
            </a:r>
          </a:p>
          <a:p>
            <a:endParaRPr lang="en-US" i="1" dirty="0"/>
          </a:p>
          <a:p>
            <a:r>
              <a:rPr lang="en-US" dirty="0"/>
              <a:t>As a result, they have </a:t>
            </a:r>
            <a:r>
              <a:rPr lang="en-US" i="1" dirty="0"/>
              <a:t>structure </a:t>
            </a:r>
            <a:r>
              <a:rPr lang="en-US" dirty="0"/>
              <a:t>in the sense that measurements that are close together (in space, time, or position) tend to be correlated; and/or there may be characteristic spatial, temporal, or sequential patterns</a:t>
            </a:r>
            <a:endParaRPr lang="en-US" i="1" dirty="0"/>
          </a:p>
          <a:p>
            <a:endParaRPr lang="en-US" dirty="0"/>
          </a:p>
          <a:p>
            <a:r>
              <a:rPr lang="en-US" dirty="0"/>
              <a:t>Don’t get these two senses of the word “structured” confused!</a:t>
            </a:r>
          </a:p>
        </p:txBody>
      </p:sp>
      <p:pic>
        <p:nvPicPr>
          <p:cNvPr id="7" name="Audio 6">
            <a:hlinkClick r:id="" action="ppaction://media"/>
            <a:extLst>
              <a:ext uri="{FF2B5EF4-FFF2-40B4-BE49-F238E27FC236}">
                <a16:creationId xmlns:a16="http://schemas.microsoft.com/office/drawing/2014/main" id="{72A2E7AF-692C-454F-AEB7-951315D887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43444014"/>
      </p:ext>
    </p:extLst>
  </p:cSld>
  <p:clrMapOvr>
    <a:masterClrMapping/>
  </p:clrMapOvr>
  <mc:AlternateContent xmlns:mc="http://schemas.openxmlformats.org/markup-compatibility/2006">
    <mc:Choice xmlns:p14="http://schemas.microsoft.com/office/powerpoint/2010/main" Requires="p14">
      <p:transition spd="slow" p14:dur="2000" advTm="59414"/>
    </mc:Choice>
    <mc:Fallback>
      <p:transition spd="slow" advTm="594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4FAB9-4986-814F-AC4E-6BB282900668}"/>
              </a:ext>
            </a:extLst>
          </p:cNvPr>
          <p:cNvSpPr>
            <a:spLocks noGrp="1"/>
          </p:cNvSpPr>
          <p:nvPr>
            <p:ph type="title"/>
          </p:nvPr>
        </p:nvSpPr>
        <p:spPr/>
        <p:txBody>
          <a:bodyPr/>
          <a:lstStyle/>
          <a:p>
            <a:r>
              <a:rPr lang="en-US" dirty="0"/>
              <a:t>NLP: Extraction of Word Counts</a:t>
            </a:r>
          </a:p>
        </p:txBody>
      </p:sp>
      <p:sp>
        <p:nvSpPr>
          <p:cNvPr id="3" name="Content Placeholder 2">
            <a:extLst>
              <a:ext uri="{FF2B5EF4-FFF2-40B4-BE49-F238E27FC236}">
                <a16:creationId xmlns:a16="http://schemas.microsoft.com/office/drawing/2014/main" id="{38B62D71-9441-6E4D-92DA-32B8F734A48D}"/>
              </a:ext>
            </a:extLst>
          </p:cNvPr>
          <p:cNvSpPr>
            <a:spLocks noGrp="1"/>
          </p:cNvSpPr>
          <p:nvPr>
            <p:ph idx="1"/>
          </p:nvPr>
        </p:nvSpPr>
        <p:spPr>
          <a:xfrm>
            <a:off x="2862072" y="1864172"/>
            <a:ext cx="7790793" cy="4351338"/>
          </a:xfrm>
        </p:spPr>
        <p:txBody>
          <a:bodyPr>
            <a:normAutofit fontScale="92500" lnSpcReduction="10000"/>
          </a:bodyPr>
          <a:lstStyle/>
          <a:p>
            <a:r>
              <a:rPr lang="en-US" dirty="0"/>
              <a:t>A spicy journey to an amazing future</a:t>
            </a:r>
          </a:p>
          <a:p>
            <a:endParaRPr lang="en-US" dirty="0"/>
          </a:p>
          <a:p>
            <a:r>
              <a:rPr lang="en-US" dirty="0"/>
              <a:t>Unlike anything we've seen in science fiction before</a:t>
            </a:r>
          </a:p>
          <a:p>
            <a:endParaRPr lang="en-US" dirty="0"/>
          </a:p>
          <a:p>
            <a:r>
              <a:rPr lang="en-US" dirty="0"/>
              <a:t>A smart science fiction film</a:t>
            </a:r>
          </a:p>
          <a:p>
            <a:endParaRPr lang="en-US" dirty="0"/>
          </a:p>
          <a:p>
            <a:r>
              <a:rPr lang="en-US" dirty="0"/>
              <a:t>[We’ve] seen too much of this sort of thing before</a:t>
            </a:r>
          </a:p>
          <a:p>
            <a:endParaRPr lang="en-US" dirty="0"/>
          </a:p>
          <a:p>
            <a:r>
              <a:rPr lang="en-US" dirty="0"/>
              <a:t>An effort to create a grand science fiction epic has yielded something cold</a:t>
            </a:r>
          </a:p>
        </p:txBody>
      </p:sp>
      <p:pic>
        <p:nvPicPr>
          <p:cNvPr id="1026" name="Picture 2">
            <a:extLst>
              <a:ext uri="{FF2B5EF4-FFF2-40B4-BE49-F238E27FC236}">
                <a16:creationId xmlns:a16="http://schemas.microsoft.com/office/drawing/2014/main" id="{7B276DB2-DA1B-9A47-A984-30608FDDDBE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88474" y="1549237"/>
            <a:ext cx="638575" cy="64756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5987F01D-7396-864A-9CCA-5DF8103A02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88473" y="3429000"/>
            <a:ext cx="638575" cy="647569"/>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a:extLst>
              <a:ext uri="{FF2B5EF4-FFF2-40B4-BE49-F238E27FC236}">
                <a16:creationId xmlns:a16="http://schemas.microsoft.com/office/drawing/2014/main" id="{E446D7CF-05DE-6041-A22A-71456DA79B2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88472" y="2489118"/>
            <a:ext cx="638575" cy="6475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otten Tomatoes/Other | Logopedia | Fandom">
            <a:extLst>
              <a:ext uri="{FF2B5EF4-FFF2-40B4-BE49-F238E27FC236}">
                <a16:creationId xmlns:a16="http://schemas.microsoft.com/office/drawing/2014/main" id="{DDBC8CF4-FF05-4D4D-8ADF-D021374F842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988472" y="4368881"/>
            <a:ext cx="671466" cy="64757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Rotten Tomatoes/Other | Logopedia | Fandom">
            <a:extLst>
              <a:ext uri="{FF2B5EF4-FFF2-40B4-BE49-F238E27FC236}">
                <a16:creationId xmlns:a16="http://schemas.microsoft.com/office/drawing/2014/main" id="{6F960B65-B26F-FE4F-A6AB-1C5719C7E9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988472" y="5308762"/>
            <a:ext cx="671466" cy="64757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56FC6726-FD7D-3C4A-B4D7-894D470D145B}"/>
              </a:ext>
            </a:extLst>
          </p:cNvPr>
          <p:cNvSpPr txBox="1"/>
          <p:nvPr/>
        </p:nvSpPr>
        <p:spPr>
          <a:xfrm>
            <a:off x="532062" y="3414774"/>
            <a:ext cx="1992853" cy="954107"/>
          </a:xfrm>
          <a:prstGeom prst="rect">
            <a:avLst/>
          </a:prstGeom>
          <a:noFill/>
          <a:ln>
            <a:solidFill>
              <a:schemeClr val="tx1"/>
            </a:solidFill>
          </a:ln>
        </p:spPr>
        <p:txBody>
          <a:bodyPr wrap="none" rtlCol="0">
            <a:spAutoFit/>
          </a:bodyPr>
          <a:lstStyle/>
          <a:p>
            <a:r>
              <a:rPr lang="en-US" sz="2800" dirty="0"/>
              <a:t>Dune (2020)</a:t>
            </a:r>
          </a:p>
          <a:p>
            <a:r>
              <a:rPr lang="en-US" sz="2800" dirty="0"/>
              <a:t>Reviews:</a:t>
            </a:r>
          </a:p>
        </p:txBody>
      </p:sp>
      <p:pic>
        <p:nvPicPr>
          <p:cNvPr id="5" name="Audio 4">
            <a:hlinkClick r:id="" action="ppaction://media"/>
            <a:extLst>
              <a:ext uri="{FF2B5EF4-FFF2-40B4-BE49-F238E27FC236}">
                <a16:creationId xmlns:a16="http://schemas.microsoft.com/office/drawing/2014/main" id="{AE647714-7564-3241-A1F2-E3BB0C77669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3267342"/>
      </p:ext>
    </p:extLst>
  </p:cSld>
  <p:clrMapOvr>
    <a:masterClrMapping/>
  </p:clrMapOvr>
  <mc:AlternateContent xmlns:mc="http://schemas.openxmlformats.org/markup-compatibility/2006">
    <mc:Choice xmlns:p14="http://schemas.microsoft.com/office/powerpoint/2010/main" Requires="p14">
      <p:transition spd="slow" p14:dur="2000" advTm="33184"/>
    </mc:Choice>
    <mc:Fallback>
      <p:transition spd="slow" advTm="331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F2F0B-D400-0843-8342-3714B414BA30}"/>
              </a:ext>
            </a:extLst>
          </p:cNvPr>
          <p:cNvSpPr>
            <a:spLocks noGrp="1"/>
          </p:cNvSpPr>
          <p:nvPr>
            <p:ph type="title"/>
          </p:nvPr>
        </p:nvSpPr>
        <p:spPr/>
        <p:txBody>
          <a:bodyPr/>
          <a:lstStyle/>
          <a:p>
            <a:r>
              <a:rPr lang="en-US" dirty="0"/>
              <a:t>What is unstructured data?</a:t>
            </a:r>
          </a:p>
        </p:txBody>
      </p:sp>
      <p:pic>
        <p:nvPicPr>
          <p:cNvPr id="3" name="Audio 2">
            <a:hlinkClick r:id="" action="ppaction://media"/>
            <a:extLst>
              <a:ext uri="{FF2B5EF4-FFF2-40B4-BE49-F238E27FC236}">
                <a16:creationId xmlns:a16="http://schemas.microsoft.com/office/drawing/2014/main" id="{E6D3AD68-E151-5942-86B9-1D7ABF4061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5673986"/>
      </p:ext>
    </p:extLst>
  </p:cSld>
  <p:clrMapOvr>
    <a:masterClrMapping/>
  </p:clrMapOvr>
  <mc:AlternateContent xmlns:mc="http://schemas.openxmlformats.org/markup-compatibility/2006">
    <mc:Choice xmlns:p14="http://schemas.microsoft.com/office/powerpoint/2010/main" Requires="p14">
      <p:transition spd="slow" p14:dur="2000" advTm="3374"/>
    </mc:Choice>
    <mc:Fallback>
      <p:transition spd="slow" advTm="3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4FAB9-4986-814F-AC4E-6BB282900668}"/>
              </a:ext>
            </a:extLst>
          </p:cNvPr>
          <p:cNvSpPr>
            <a:spLocks noGrp="1"/>
          </p:cNvSpPr>
          <p:nvPr>
            <p:ph type="title"/>
          </p:nvPr>
        </p:nvSpPr>
        <p:spPr/>
        <p:txBody>
          <a:bodyPr/>
          <a:lstStyle/>
          <a:p>
            <a:r>
              <a:rPr lang="en-US" dirty="0"/>
              <a:t>NLP: Extraction of Word Counts</a:t>
            </a:r>
          </a:p>
        </p:txBody>
      </p:sp>
      <p:sp>
        <p:nvSpPr>
          <p:cNvPr id="3" name="Content Placeholder 2">
            <a:extLst>
              <a:ext uri="{FF2B5EF4-FFF2-40B4-BE49-F238E27FC236}">
                <a16:creationId xmlns:a16="http://schemas.microsoft.com/office/drawing/2014/main" id="{38B62D71-9441-6E4D-92DA-32B8F734A48D}"/>
              </a:ext>
            </a:extLst>
          </p:cNvPr>
          <p:cNvSpPr>
            <a:spLocks noGrp="1"/>
          </p:cNvSpPr>
          <p:nvPr>
            <p:ph idx="1"/>
          </p:nvPr>
        </p:nvSpPr>
        <p:spPr>
          <a:xfrm>
            <a:off x="299134" y="2065228"/>
            <a:ext cx="5331933" cy="4351338"/>
          </a:xfrm>
        </p:spPr>
        <p:txBody>
          <a:bodyPr>
            <a:normAutofit/>
          </a:bodyPr>
          <a:lstStyle/>
          <a:p>
            <a:pPr>
              <a:spcAft>
                <a:spcPts val="1800"/>
              </a:spcAft>
            </a:pPr>
            <a:r>
              <a:rPr lang="en-US" sz="1800" dirty="0"/>
              <a:t>A spicy journey to an amazing future</a:t>
            </a:r>
          </a:p>
          <a:p>
            <a:pPr>
              <a:spcAft>
                <a:spcPts val="1800"/>
              </a:spcAft>
            </a:pPr>
            <a:r>
              <a:rPr lang="en-US" sz="1800" dirty="0"/>
              <a:t>Unlike anything we've seen in science fiction before</a:t>
            </a:r>
          </a:p>
          <a:p>
            <a:pPr>
              <a:spcAft>
                <a:spcPts val="1800"/>
              </a:spcAft>
            </a:pPr>
            <a:r>
              <a:rPr lang="en-US" sz="1800" dirty="0"/>
              <a:t>A smart science fiction film</a:t>
            </a:r>
          </a:p>
          <a:p>
            <a:pPr>
              <a:spcAft>
                <a:spcPts val="1800"/>
              </a:spcAft>
            </a:pPr>
            <a:r>
              <a:rPr lang="en-US" sz="1800" dirty="0"/>
              <a:t>[We’ve] seen too much of this sort of thing before</a:t>
            </a:r>
          </a:p>
          <a:p>
            <a:pPr>
              <a:spcAft>
                <a:spcPts val="1800"/>
              </a:spcAft>
            </a:pPr>
            <a:r>
              <a:rPr lang="en-US" sz="1800" dirty="0"/>
              <a:t>An effort to create a grand science fiction epic has yielded something cold</a:t>
            </a:r>
          </a:p>
        </p:txBody>
      </p:sp>
      <p:sp>
        <p:nvSpPr>
          <p:cNvPr id="11" name="TextBox 10">
            <a:extLst>
              <a:ext uri="{FF2B5EF4-FFF2-40B4-BE49-F238E27FC236}">
                <a16:creationId xmlns:a16="http://schemas.microsoft.com/office/drawing/2014/main" id="{DE5DA15D-7960-E047-93D7-9569DFEEE158}"/>
              </a:ext>
            </a:extLst>
          </p:cNvPr>
          <p:cNvSpPr txBox="1"/>
          <p:nvPr/>
        </p:nvSpPr>
        <p:spPr>
          <a:xfrm rot="16200000">
            <a:off x="8211056" y="2811065"/>
            <a:ext cx="1177310" cy="6186309"/>
          </a:xfrm>
          <a:prstGeom prst="rect">
            <a:avLst/>
          </a:prstGeom>
          <a:noFill/>
        </p:spPr>
        <p:txBody>
          <a:bodyPr wrap="none" rtlCol="0">
            <a:spAutoFit/>
          </a:bodyPr>
          <a:lstStyle/>
          <a:p>
            <a:pPr algn="r"/>
            <a:r>
              <a:rPr lang="en-US" dirty="0"/>
              <a:t>spicy</a:t>
            </a:r>
          </a:p>
          <a:p>
            <a:pPr algn="r"/>
            <a:r>
              <a:rPr lang="en-US" dirty="0"/>
              <a:t>journey</a:t>
            </a:r>
          </a:p>
          <a:p>
            <a:pPr algn="r"/>
            <a:r>
              <a:rPr lang="en-US" dirty="0"/>
              <a:t>amazing</a:t>
            </a:r>
          </a:p>
          <a:p>
            <a:pPr algn="r"/>
            <a:r>
              <a:rPr lang="en-US" dirty="0"/>
              <a:t>future</a:t>
            </a:r>
          </a:p>
          <a:p>
            <a:pPr algn="r"/>
            <a:r>
              <a:rPr lang="en-US" dirty="0"/>
              <a:t>unlike</a:t>
            </a:r>
          </a:p>
          <a:p>
            <a:pPr algn="r"/>
            <a:r>
              <a:rPr lang="en-US" dirty="0"/>
              <a:t>anything</a:t>
            </a:r>
          </a:p>
          <a:p>
            <a:pPr algn="r"/>
            <a:r>
              <a:rPr lang="en-US" dirty="0"/>
              <a:t>seen</a:t>
            </a:r>
          </a:p>
          <a:p>
            <a:pPr algn="r"/>
            <a:r>
              <a:rPr lang="en-US" dirty="0"/>
              <a:t>science</a:t>
            </a:r>
          </a:p>
          <a:p>
            <a:pPr algn="r"/>
            <a:r>
              <a:rPr lang="en-US" dirty="0"/>
              <a:t>fiction</a:t>
            </a:r>
          </a:p>
          <a:p>
            <a:pPr algn="r"/>
            <a:r>
              <a:rPr lang="en-US" dirty="0"/>
              <a:t>before</a:t>
            </a:r>
          </a:p>
          <a:p>
            <a:pPr algn="r"/>
            <a:r>
              <a:rPr lang="en-US" dirty="0"/>
              <a:t>smart</a:t>
            </a:r>
          </a:p>
          <a:p>
            <a:pPr algn="r"/>
            <a:r>
              <a:rPr lang="en-US" dirty="0"/>
              <a:t>film</a:t>
            </a:r>
          </a:p>
          <a:p>
            <a:pPr algn="r"/>
            <a:r>
              <a:rPr lang="en-US" dirty="0"/>
              <a:t>much</a:t>
            </a:r>
          </a:p>
          <a:p>
            <a:pPr algn="r"/>
            <a:r>
              <a:rPr lang="en-US" dirty="0"/>
              <a:t>sort</a:t>
            </a:r>
          </a:p>
          <a:p>
            <a:pPr algn="r"/>
            <a:r>
              <a:rPr lang="en-US" dirty="0"/>
              <a:t>thing</a:t>
            </a:r>
          </a:p>
          <a:p>
            <a:pPr algn="r"/>
            <a:r>
              <a:rPr lang="en-US" dirty="0"/>
              <a:t>effort</a:t>
            </a:r>
          </a:p>
          <a:p>
            <a:pPr algn="r"/>
            <a:r>
              <a:rPr lang="en-US" dirty="0"/>
              <a:t>create</a:t>
            </a:r>
          </a:p>
          <a:p>
            <a:pPr algn="r"/>
            <a:r>
              <a:rPr lang="en-US" dirty="0"/>
              <a:t>grand</a:t>
            </a:r>
          </a:p>
          <a:p>
            <a:pPr algn="r"/>
            <a:r>
              <a:rPr lang="en-US" dirty="0"/>
              <a:t>epic</a:t>
            </a:r>
          </a:p>
          <a:p>
            <a:pPr algn="r"/>
            <a:r>
              <a:rPr lang="en-US" dirty="0"/>
              <a:t>yielded</a:t>
            </a:r>
          </a:p>
          <a:p>
            <a:pPr algn="r"/>
            <a:r>
              <a:rPr lang="en-US" dirty="0"/>
              <a:t>something</a:t>
            </a:r>
          </a:p>
          <a:p>
            <a:pPr algn="r"/>
            <a:r>
              <a:rPr lang="en-US" dirty="0"/>
              <a:t>cold</a:t>
            </a:r>
          </a:p>
        </p:txBody>
      </p:sp>
      <p:graphicFrame>
        <p:nvGraphicFramePr>
          <p:cNvPr id="4" name="Table 4">
            <a:extLst>
              <a:ext uri="{FF2B5EF4-FFF2-40B4-BE49-F238E27FC236}">
                <a16:creationId xmlns:a16="http://schemas.microsoft.com/office/drawing/2014/main" id="{302914E1-4912-BA42-82D7-BEF579A9B4CB}"/>
              </a:ext>
            </a:extLst>
          </p:cNvPr>
          <p:cNvGraphicFramePr>
            <a:graphicFrameLocks noGrp="1"/>
          </p:cNvGraphicFramePr>
          <p:nvPr/>
        </p:nvGraphicFramePr>
        <p:xfrm>
          <a:off x="5790639" y="4484184"/>
          <a:ext cx="5959932" cy="370840"/>
        </p:xfrm>
        <a:graphic>
          <a:graphicData uri="http://schemas.openxmlformats.org/drawingml/2006/table">
            <a:tbl>
              <a:tblPr firstRow="1" bandRow="1">
                <a:tableStyleId>{5C22544A-7EE6-4342-B048-85BDC9FD1C3A}</a:tableStyleId>
              </a:tblPr>
              <a:tblGrid>
                <a:gridCol w="270906">
                  <a:extLst>
                    <a:ext uri="{9D8B030D-6E8A-4147-A177-3AD203B41FA5}">
                      <a16:colId xmlns:a16="http://schemas.microsoft.com/office/drawing/2014/main" val="3371331554"/>
                    </a:ext>
                  </a:extLst>
                </a:gridCol>
                <a:gridCol w="270906">
                  <a:extLst>
                    <a:ext uri="{9D8B030D-6E8A-4147-A177-3AD203B41FA5}">
                      <a16:colId xmlns:a16="http://schemas.microsoft.com/office/drawing/2014/main" val="3949719371"/>
                    </a:ext>
                  </a:extLst>
                </a:gridCol>
                <a:gridCol w="270906">
                  <a:extLst>
                    <a:ext uri="{9D8B030D-6E8A-4147-A177-3AD203B41FA5}">
                      <a16:colId xmlns:a16="http://schemas.microsoft.com/office/drawing/2014/main" val="3166421670"/>
                    </a:ext>
                  </a:extLst>
                </a:gridCol>
                <a:gridCol w="270906">
                  <a:extLst>
                    <a:ext uri="{9D8B030D-6E8A-4147-A177-3AD203B41FA5}">
                      <a16:colId xmlns:a16="http://schemas.microsoft.com/office/drawing/2014/main" val="3026775791"/>
                    </a:ext>
                  </a:extLst>
                </a:gridCol>
                <a:gridCol w="270906">
                  <a:extLst>
                    <a:ext uri="{9D8B030D-6E8A-4147-A177-3AD203B41FA5}">
                      <a16:colId xmlns:a16="http://schemas.microsoft.com/office/drawing/2014/main" val="3021981346"/>
                    </a:ext>
                  </a:extLst>
                </a:gridCol>
                <a:gridCol w="270906">
                  <a:extLst>
                    <a:ext uri="{9D8B030D-6E8A-4147-A177-3AD203B41FA5}">
                      <a16:colId xmlns:a16="http://schemas.microsoft.com/office/drawing/2014/main" val="1127140611"/>
                    </a:ext>
                  </a:extLst>
                </a:gridCol>
                <a:gridCol w="270906">
                  <a:extLst>
                    <a:ext uri="{9D8B030D-6E8A-4147-A177-3AD203B41FA5}">
                      <a16:colId xmlns:a16="http://schemas.microsoft.com/office/drawing/2014/main" val="991554778"/>
                    </a:ext>
                  </a:extLst>
                </a:gridCol>
                <a:gridCol w="270906">
                  <a:extLst>
                    <a:ext uri="{9D8B030D-6E8A-4147-A177-3AD203B41FA5}">
                      <a16:colId xmlns:a16="http://schemas.microsoft.com/office/drawing/2014/main" val="390905243"/>
                    </a:ext>
                  </a:extLst>
                </a:gridCol>
                <a:gridCol w="270906">
                  <a:extLst>
                    <a:ext uri="{9D8B030D-6E8A-4147-A177-3AD203B41FA5}">
                      <a16:colId xmlns:a16="http://schemas.microsoft.com/office/drawing/2014/main" val="2123384114"/>
                    </a:ext>
                  </a:extLst>
                </a:gridCol>
                <a:gridCol w="270906">
                  <a:extLst>
                    <a:ext uri="{9D8B030D-6E8A-4147-A177-3AD203B41FA5}">
                      <a16:colId xmlns:a16="http://schemas.microsoft.com/office/drawing/2014/main" val="586586699"/>
                    </a:ext>
                  </a:extLst>
                </a:gridCol>
                <a:gridCol w="270906">
                  <a:extLst>
                    <a:ext uri="{9D8B030D-6E8A-4147-A177-3AD203B41FA5}">
                      <a16:colId xmlns:a16="http://schemas.microsoft.com/office/drawing/2014/main" val="4148805304"/>
                    </a:ext>
                  </a:extLst>
                </a:gridCol>
                <a:gridCol w="270906">
                  <a:extLst>
                    <a:ext uri="{9D8B030D-6E8A-4147-A177-3AD203B41FA5}">
                      <a16:colId xmlns:a16="http://schemas.microsoft.com/office/drawing/2014/main" val="764701215"/>
                    </a:ext>
                  </a:extLst>
                </a:gridCol>
                <a:gridCol w="270906">
                  <a:extLst>
                    <a:ext uri="{9D8B030D-6E8A-4147-A177-3AD203B41FA5}">
                      <a16:colId xmlns:a16="http://schemas.microsoft.com/office/drawing/2014/main" val="1357527277"/>
                    </a:ext>
                  </a:extLst>
                </a:gridCol>
                <a:gridCol w="270906">
                  <a:extLst>
                    <a:ext uri="{9D8B030D-6E8A-4147-A177-3AD203B41FA5}">
                      <a16:colId xmlns:a16="http://schemas.microsoft.com/office/drawing/2014/main" val="1232811595"/>
                    </a:ext>
                  </a:extLst>
                </a:gridCol>
                <a:gridCol w="270906">
                  <a:extLst>
                    <a:ext uri="{9D8B030D-6E8A-4147-A177-3AD203B41FA5}">
                      <a16:colId xmlns:a16="http://schemas.microsoft.com/office/drawing/2014/main" val="1206848146"/>
                    </a:ext>
                  </a:extLst>
                </a:gridCol>
                <a:gridCol w="270906">
                  <a:extLst>
                    <a:ext uri="{9D8B030D-6E8A-4147-A177-3AD203B41FA5}">
                      <a16:colId xmlns:a16="http://schemas.microsoft.com/office/drawing/2014/main" val="545932824"/>
                    </a:ext>
                  </a:extLst>
                </a:gridCol>
                <a:gridCol w="270906">
                  <a:extLst>
                    <a:ext uri="{9D8B030D-6E8A-4147-A177-3AD203B41FA5}">
                      <a16:colId xmlns:a16="http://schemas.microsoft.com/office/drawing/2014/main" val="3688772850"/>
                    </a:ext>
                  </a:extLst>
                </a:gridCol>
                <a:gridCol w="270906">
                  <a:extLst>
                    <a:ext uri="{9D8B030D-6E8A-4147-A177-3AD203B41FA5}">
                      <a16:colId xmlns:a16="http://schemas.microsoft.com/office/drawing/2014/main" val="3707331081"/>
                    </a:ext>
                  </a:extLst>
                </a:gridCol>
                <a:gridCol w="270906">
                  <a:extLst>
                    <a:ext uri="{9D8B030D-6E8A-4147-A177-3AD203B41FA5}">
                      <a16:colId xmlns:a16="http://schemas.microsoft.com/office/drawing/2014/main" val="2839621589"/>
                    </a:ext>
                  </a:extLst>
                </a:gridCol>
                <a:gridCol w="270906">
                  <a:extLst>
                    <a:ext uri="{9D8B030D-6E8A-4147-A177-3AD203B41FA5}">
                      <a16:colId xmlns:a16="http://schemas.microsoft.com/office/drawing/2014/main" val="702772536"/>
                    </a:ext>
                  </a:extLst>
                </a:gridCol>
                <a:gridCol w="270906">
                  <a:extLst>
                    <a:ext uri="{9D8B030D-6E8A-4147-A177-3AD203B41FA5}">
                      <a16:colId xmlns:a16="http://schemas.microsoft.com/office/drawing/2014/main" val="1976787923"/>
                    </a:ext>
                  </a:extLst>
                </a:gridCol>
                <a:gridCol w="270906">
                  <a:extLst>
                    <a:ext uri="{9D8B030D-6E8A-4147-A177-3AD203B41FA5}">
                      <a16:colId xmlns:a16="http://schemas.microsoft.com/office/drawing/2014/main" val="762052432"/>
                    </a:ext>
                  </a:extLst>
                </a:gridCol>
              </a:tblGrid>
              <a:tr h="370840">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706233"/>
                  </a:ext>
                </a:extLst>
              </a:tr>
            </a:tbl>
          </a:graphicData>
        </a:graphic>
      </p:graphicFrame>
      <p:graphicFrame>
        <p:nvGraphicFramePr>
          <p:cNvPr id="13" name="Table 4">
            <a:extLst>
              <a:ext uri="{FF2B5EF4-FFF2-40B4-BE49-F238E27FC236}">
                <a16:creationId xmlns:a16="http://schemas.microsoft.com/office/drawing/2014/main" id="{8BEA24C8-9FC5-C64A-8E73-FEB30AB7AC38}"/>
              </a:ext>
            </a:extLst>
          </p:cNvPr>
          <p:cNvGraphicFramePr>
            <a:graphicFrameLocks noGrp="1"/>
          </p:cNvGraphicFramePr>
          <p:nvPr/>
        </p:nvGraphicFramePr>
        <p:xfrm>
          <a:off x="5790639" y="3870057"/>
          <a:ext cx="5959932" cy="370840"/>
        </p:xfrm>
        <a:graphic>
          <a:graphicData uri="http://schemas.openxmlformats.org/drawingml/2006/table">
            <a:tbl>
              <a:tblPr firstRow="1" bandRow="1">
                <a:tableStyleId>{5C22544A-7EE6-4342-B048-85BDC9FD1C3A}</a:tableStyleId>
              </a:tblPr>
              <a:tblGrid>
                <a:gridCol w="270906">
                  <a:extLst>
                    <a:ext uri="{9D8B030D-6E8A-4147-A177-3AD203B41FA5}">
                      <a16:colId xmlns:a16="http://schemas.microsoft.com/office/drawing/2014/main" val="3371331554"/>
                    </a:ext>
                  </a:extLst>
                </a:gridCol>
                <a:gridCol w="270906">
                  <a:extLst>
                    <a:ext uri="{9D8B030D-6E8A-4147-A177-3AD203B41FA5}">
                      <a16:colId xmlns:a16="http://schemas.microsoft.com/office/drawing/2014/main" val="3949719371"/>
                    </a:ext>
                  </a:extLst>
                </a:gridCol>
                <a:gridCol w="270906">
                  <a:extLst>
                    <a:ext uri="{9D8B030D-6E8A-4147-A177-3AD203B41FA5}">
                      <a16:colId xmlns:a16="http://schemas.microsoft.com/office/drawing/2014/main" val="3166421670"/>
                    </a:ext>
                  </a:extLst>
                </a:gridCol>
                <a:gridCol w="270906">
                  <a:extLst>
                    <a:ext uri="{9D8B030D-6E8A-4147-A177-3AD203B41FA5}">
                      <a16:colId xmlns:a16="http://schemas.microsoft.com/office/drawing/2014/main" val="3026775791"/>
                    </a:ext>
                  </a:extLst>
                </a:gridCol>
                <a:gridCol w="270906">
                  <a:extLst>
                    <a:ext uri="{9D8B030D-6E8A-4147-A177-3AD203B41FA5}">
                      <a16:colId xmlns:a16="http://schemas.microsoft.com/office/drawing/2014/main" val="3021981346"/>
                    </a:ext>
                  </a:extLst>
                </a:gridCol>
                <a:gridCol w="270906">
                  <a:extLst>
                    <a:ext uri="{9D8B030D-6E8A-4147-A177-3AD203B41FA5}">
                      <a16:colId xmlns:a16="http://schemas.microsoft.com/office/drawing/2014/main" val="1127140611"/>
                    </a:ext>
                  </a:extLst>
                </a:gridCol>
                <a:gridCol w="270906">
                  <a:extLst>
                    <a:ext uri="{9D8B030D-6E8A-4147-A177-3AD203B41FA5}">
                      <a16:colId xmlns:a16="http://schemas.microsoft.com/office/drawing/2014/main" val="991554778"/>
                    </a:ext>
                  </a:extLst>
                </a:gridCol>
                <a:gridCol w="270906">
                  <a:extLst>
                    <a:ext uri="{9D8B030D-6E8A-4147-A177-3AD203B41FA5}">
                      <a16:colId xmlns:a16="http://schemas.microsoft.com/office/drawing/2014/main" val="390905243"/>
                    </a:ext>
                  </a:extLst>
                </a:gridCol>
                <a:gridCol w="270906">
                  <a:extLst>
                    <a:ext uri="{9D8B030D-6E8A-4147-A177-3AD203B41FA5}">
                      <a16:colId xmlns:a16="http://schemas.microsoft.com/office/drawing/2014/main" val="2123384114"/>
                    </a:ext>
                  </a:extLst>
                </a:gridCol>
                <a:gridCol w="270906">
                  <a:extLst>
                    <a:ext uri="{9D8B030D-6E8A-4147-A177-3AD203B41FA5}">
                      <a16:colId xmlns:a16="http://schemas.microsoft.com/office/drawing/2014/main" val="586586699"/>
                    </a:ext>
                  </a:extLst>
                </a:gridCol>
                <a:gridCol w="270906">
                  <a:extLst>
                    <a:ext uri="{9D8B030D-6E8A-4147-A177-3AD203B41FA5}">
                      <a16:colId xmlns:a16="http://schemas.microsoft.com/office/drawing/2014/main" val="4148805304"/>
                    </a:ext>
                  </a:extLst>
                </a:gridCol>
                <a:gridCol w="270906">
                  <a:extLst>
                    <a:ext uri="{9D8B030D-6E8A-4147-A177-3AD203B41FA5}">
                      <a16:colId xmlns:a16="http://schemas.microsoft.com/office/drawing/2014/main" val="764701215"/>
                    </a:ext>
                  </a:extLst>
                </a:gridCol>
                <a:gridCol w="270906">
                  <a:extLst>
                    <a:ext uri="{9D8B030D-6E8A-4147-A177-3AD203B41FA5}">
                      <a16:colId xmlns:a16="http://schemas.microsoft.com/office/drawing/2014/main" val="1357527277"/>
                    </a:ext>
                  </a:extLst>
                </a:gridCol>
                <a:gridCol w="270906">
                  <a:extLst>
                    <a:ext uri="{9D8B030D-6E8A-4147-A177-3AD203B41FA5}">
                      <a16:colId xmlns:a16="http://schemas.microsoft.com/office/drawing/2014/main" val="1232811595"/>
                    </a:ext>
                  </a:extLst>
                </a:gridCol>
                <a:gridCol w="270906">
                  <a:extLst>
                    <a:ext uri="{9D8B030D-6E8A-4147-A177-3AD203B41FA5}">
                      <a16:colId xmlns:a16="http://schemas.microsoft.com/office/drawing/2014/main" val="1206848146"/>
                    </a:ext>
                  </a:extLst>
                </a:gridCol>
                <a:gridCol w="270906">
                  <a:extLst>
                    <a:ext uri="{9D8B030D-6E8A-4147-A177-3AD203B41FA5}">
                      <a16:colId xmlns:a16="http://schemas.microsoft.com/office/drawing/2014/main" val="545932824"/>
                    </a:ext>
                  </a:extLst>
                </a:gridCol>
                <a:gridCol w="270906">
                  <a:extLst>
                    <a:ext uri="{9D8B030D-6E8A-4147-A177-3AD203B41FA5}">
                      <a16:colId xmlns:a16="http://schemas.microsoft.com/office/drawing/2014/main" val="3688772850"/>
                    </a:ext>
                  </a:extLst>
                </a:gridCol>
                <a:gridCol w="270906">
                  <a:extLst>
                    <a:ext uri="{9D8B030D-6E8A-4147-A177-3AD203B41FA5}">
                      <a16:colId xmlns:a16="http://schemas.microsoft.com/office/drawing/2014/main" val="3707331081"/>
                    </a:ext>
                  </a:extLst>
                </a:gridCol>
                <a:gridCol w="270906">
                  <a:extLst>
                    <a:ext uri="{9D8B030D-6E8A-4147-A177-3AD203B41FA5}">
                      <a16:colId xmlns:a16="http://schemas.microsoft.com/office/drawing/2014/main" val="2839621589"/>
                    </a:ext>
                  </a:extLst>
                </a:gridCol>
                <a:gridCol w="270906">
                  <a:extLst>
                    <a:ext uri="{9D8B030D-6E8A-4147-A177-3AD203B41FA5}">
                      <a16:colId xmlns:a16="http://schemas.microsoft.com/office/drawing/2014/main" val="702772536"/>
                    </a:ext>
                  </a:extLst>
                </a:gridCol>
                <a:gridCol w="270906">
                  <a:extLst>
                    <a:ext uri="{9D8B030D-6E8A-4147-A177-3AD203B41FA5}">
                      <a16:colId xmlns:a16="http://schemas.microsoft.com/office/drawing/2014/main" val="1976787923"/>
                    </a:ext>
                  </a:extLst>
                </a:gridCol>
                <a:gridCol w="270906">
                  <a:extLst>
                    <a:ext uri="{9D8B030D-6E8A-4147-A177-3AD203B41FA5}">
                      <a16:colId xmlns:a16="http://schemas.microsoft.com/office/drawing/2014/main" val="762052432"/>
                    </a:ext>
                  </a:extLst>
                </a:gridCol>
              </a:tblGrid>
              <a:tr h="370840">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706233"/>
                  </a:ext>
                </a:extLst>
              </a:tr>
            </a:tbl>
          </a:graphicData>
        </a:graphic>
      </p:graphicFrame>
      <p:graphicFrame>
        <p:nvGraphicFramePr>
          <p:cNvPr id="14" name="Table 4">
            <a:extLst>
              <a:ext uri="{FF2B5EF4-FFF2-40B4-BE49-F238E27FC236}">
                <a16:creationId xmlns:a16="http://schemas.microsoft.com/office/drawing/2014/main" id="{5EBED87E-0566-EB4B-B451-EF8564AA3368}"/>
              </a:ext>
            </a:extLst>
          </p:cNvPr>
          <p:cNvGraphicFramePr>
            <a:graphicFrameLocks noGrp="1"/>
          </p:cNvGraphicFramePr>
          <p:nvPr/>
        </p:nvGraphicFramePr>
        <p:xfrm>
          <a:off x="5790639" y="3255930"/>
          <a:ext cx="5959932" cy="370840"/>
        </p:xfrm>
        <a:graphic>
          <a:graphicData uri="http://schemas.openxmlformats.org/drawingml/2006/table">
            <a:tbl>
              <a:tblPr firstRow="1" bandRow="1">
                <a:tableStyleId>{5C22544A-7EE6-4342-B048-85BDC9FD1C3A}</a:tableStyleId>
              </a:tblPr>
              <a:tblGrid>
                <a:gridCol w="270906">
                  <a:extLst>
                    <a:ext uri="{9D8B030D-6E8A-4147-A177-3AD203B41FA5}">
                      <a16:colId xmlns:a16="http://schemas.microsoft.com/office/drawing/2014/main" val="3371331554"/>
                    </a:ext>
                  </a:extLst>
                </a:gridCol>
                <a:gridCol w="270906">
                  <a:extLst>
                    <a:ext uri="{9D8B030D-6E8A-4147-A177-3AD203B41FA5}">
                      <a16:colId xmlns:a16="http://schemas.microsoft.com/office/drawing/2014/main" val="3949719371"/>
                    </a:ext>
                  </a:extLst>
                </a:gridCol>
                <a:gridCol w="270906">
                  <a:extLst>
                    <a:ext uri="{9D8B030D-6E8A-4147-A177-3AD203B41FA5}">
                      <a16:colId xmlns:a16="http://schemas.microsoft.com/office/drawing/2014/main" val="3166421670"/>
                    </a:ext>
                  </a:extLst>
                </a:gridCol>
                <a:gridCol w="270906">
                  <a:extLst>
                    <a:ext uri="{9D8B030D-6E8A-4147-A177-3AD203B41FA5}">
                      <a16:colId xmlns:a16="http://schemas.microsoft.com/office/drawing/2014/main" val="3026775791"/>
                    </a:ext>
                  </a:extLst>
                </a:gridCol>
                <a:gridCol w="270906">
                  <a:extLst>
                    <a:ext uri="{9D8B030D-6E8A-4147-A177-3AD203B41FA5}">
                      <a16:colId xmlns:a16="http://schemas.microsoft.com/office/drawing/2014/main" val="3021981346"/>
                    </a:ext>
                  </a:extLst>
                </a:gridCol>
                <a:gridCol w="270906">
                  <a:extLst>
                    <a:ext uri="{9D8B030D-6E8A-4147-A177-3AD203B41FA5}">
                      <a16:colId xmlns:a16="http://schemas.microsoft.com/office/drawing/2014/main" val="1127140611"/>
                    </a:ext>
                  </a:extLst>
                </a:gridCol>
                <a:gridCol w="270906">
                  <a:extLst>
                    <a:ext uri="{9D8B030D-6E8A-4147-A177-3AD203B41FA5}">
                      <a16:colId xmlns:a16="http://schemas.microsoft.com/office/drawing/2014/main" val="991554778"/>
                    </a:ext>
                  </a:extLst>
                </a:gridCol>
                <a:gridCol w="270906">
                  <a:extLst>
                    <a:ext uri="{9D8B030D-6E8A-4147-A177-3AD203B41FA5}">
                      <a16:colId xmlns:a16="http://schemas.microsoft.com/office/drawing/2014/main" val="390905243"/>
                    </a:ext>
                  </a:extLst>
                </a:gridCol>
                <a:gridCol w="270906">
                  <a:extLst>
                    <a:ext uri="{9D8B030D-6E8A-4147-A177-3AD203B41FA5}">
                      <a16:colId xmlns:a16="http://schemas.microsoft.com/office/drawing/2014/main" val="2123384114"/>
                    </a:ext>
                  </a:extLst>
                </a:gridCol>
                <a:gridCol w="270906">
                  <a:extLst>
                    <a:ext uri="{9D8B030D-6E8A-4147-A177-3AD203B41FA5}">
                      <a16:colId xmlns:a16="http://schemas.microsoft.com/office/drawing/2014/main" val="586586699"/>
                    </a:ext>
                  </a:extLst>
                </a:gridCol>
                <a:gridCol w="270906">
                  <a:extLst>
                    <a:ext uri="{9D8B030D-6E8A-4147-A177-3AD203B41FA5}">
                      <a16:colId xmlns:a16="http://schemas.microsoft.com/office/drawing/2014/main" val="4148805304"/>
                    </a:ext>
                  </a:extLst>
                </a:gridCol>
                <a:gridCol w="270906">
                  <a:extLst>
                    <a:ext uri="{9D8B030D-6E8A-4147-A177-3AD203B41FA5}">
                      <a16:colId xmlns:a16="http://schemas.microsoft.com/office/drawing/2014/main" val="764701215"/>
                    </a:ext>
                  </a:extLst>
                </a:gridCol>
                <a:gridCol w="270906">
                  <a:extLst>
                    <a:ext uri="{9D8B030D-6E8A-4147-A177-3AD203B41FA5}">
                      <a16:colId xmlns:a16="http://schemas.microsoft.com/office/drawing/2014/main" val="1357527277"/>
                    </a:ext>
                  </a:extLst>
                </a:gridCol>
                <a:gridCol w="270906">
                  <a:extLst>
                    <a:ext uri="{9D8B030D-6E8A-4147-A177-3AD203B41FA5}">
                      <a16:colId xmlns:a16="http://schemas.microsoft.com/office/drawing/2014/main" val="1232811595"/>
                    </a:ext>
                  </a:extLst>
                </a:gridCol>
                <a:gridCol w="270906">
                  <a:extLst>
                    <a:ext uri="{9D8B030D-6E8A-4147-A177-3AD203B41FA5}">
                      <a16:colId xmlns:a16="http://schemas.microsoft.com/office/drawing/2014/main" val="1206848146"/>
                    </a:ext>
                  </a:extLst>
                </a:gridCol>
                <a:gridCol w="270906">
                  <a:extLst>
                    <a:ext uri="{9D8B030D-6E8A-4147-A177-3AD203B41FA5}">
                      <a16:colId xmlns:a16="http://schemas.microsoft.com/office/drawing/2014/main" val="545932824"/>
                    </a:ext>
                  </a:extLst>
                </a:gridCol>
                <a:gridCol w="270906">
                  <a:extLst>
                    <a:ext uri="{9D8B030D-6E8A-4147-A177-3AD203B41FA5}">
                      <a16:colId xmlns:a16="http://schemas.microsoft.com/office/drawing/2014/main" val="3688772850"/>
                    </a:ext>
                  </a:extLst>
                </a:gridCol>
                <a:gridCol w="270906">
                  <a:extLst>
                    <a:ext uri="{9D8B030D-6E8A-4147-A177-3AD203B41FA5}">
                      <a16:colId xmlns:a16="http://schemas.microsoft.com/office/drawing/2014/main" val="3707331081"/>
                    </a:ext>
                  </a:extLst>
                </a:gridCol>
                <a:gridCol w="270906">
                  <a:extLst>
                    <a:ext uri="{9D8B030D-6E8A-4147-A177-3AD203B41FA5}">
                      <a16:colId xmlns:a16="http://schemas.microsoft.com/office/drawing/2014/main" val="2839621589"/>
                    </a:ext>
                  </a:extLst>
                </a:gridCol>
                <a:gridCol w="270906">
                  <a:extLst>
                    <a:ext uri="{9D8B030D-6E8A-4147-A177-3AD203B41FA5}">
                      <a16:colId xmlns:a16="http://schemas.microsoft.com/office/drawing/2014/main" val="702772536"/>
                    </a:ext>
                  </a:extLst>
                </a:gridCol>
                <a:gridCol w="270906">
                  <a:extLst>
                    <a:ext uri="{9D8B030D-6E8A-4147-A177-3AD203B41FA5}">
                      <a16:colId xmlns:a16="http://schemas.microsoft.com/office/drawing/2014/main" val="1976787923"/>
                    </a:ext>
                  </a:extLst>
                </a:gridCol>
                <a:gridCol w="270906">
                  <a:extLst>
                    <a:ext uri="{9D8B030D-6E8A-4147-A177-3AD203B41FA5}">
                      <a16:colId xmlns:a16="http://schemas.microsoft.com/office/drawing/2014/main" val="762052432"/>
                    </a:ext>
                  </a:extLst>
                </a:gridCol>
              </a:tblGrid>
              <a:tr h="370840">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706233"/>
                  </a:ext>
                </a:extLst>
              </a:tr>
            </a:tbl>
          </a:graphicData>
        </a:graphic>
      </p:graphicFrame>
      <p:graphicFrame>
        <p:nvGraphicFramePr>
          <p:cNvPr id="15" name="Table 4">
            <a:extLst>
              <a:ext uri="{FF2B5EF4-FFF2-40B4-BE49-F238E27FC236}">
                <a16:creationId xmlns:a16="http://schemas.microsoft.com/office/drawing/2014/main" id="{5862D95D-3ABF-CD46-A356-DF3C13DA43D9}"/>
              </a:ext>
            </a:extLst>
          </p:cNvPr>
          <p:cNvGraphicFramePr>
            <a:graphicFrameLocks noGrp="1"/>
          </p:cNvGraphicFramePr>
          <p:nvPr/>
        </p:nvGraphicFramePr>
        <p:xfrm>
          <a:off x="5790639" y="2641803"/>
          <a:ext cx="5959932" cy="370840"/>
        </p:xfrm>
        <a:graphic>
          <a:graphicData uri="http://schemas.openxmlformats.org/drawingml/2006/table">
            <a:tbl>
              <a:tblPr firstRow="1" bandRow="1">
                <a:tableStyleId>{5C22544A-7EE6-4342-B048-85BDC9FD1C3A}</a:tableStyleId>
              </a:tblPr>
              <a:tblGrid>
                <a:gridCol w="270906">
                  <a:extLst>
                    <a:ext uri="{9D8B030D-6E8A-4147-A177-3AD203B41FA5}">
                      <a16:colId xmlns:a16="http://schemas.microsoft.com/office/drawing/2014/main" val="3371331554"/>
                    </a:ext>
                  </a:extLst>
                </a:gridCol>
                <a:gridCol w="270906">
                  <a:extLst>
                    <a:ext uri="{9D8B030D-6E8A-4147-A177-3AD203B41FA5}">
                      <a16:colId xmlns:a16="http://schemas.microsoft.com/office/drawing/2014/main" val="3949719371"/>
                    </a:ext>
                  </a:extLst>
                </a:gridCol>
                <a:gridCol w="270906">
                  <a:extLst>
                    <a:ext uri="{9D8B030D-6E8A-4147-A177-3AD203B41FA5}">
                      <a16:colId xmlns:a16="http://schemas.microsoft.com/office/drawing/2014/main" val="3166421670"/>
                    </a:ext>
                  </a:extLst>
                </a:gridCol>
                <a:gridCol w="270906">
                  <a:extLst>
                    <a:ext uri="{9D8B030D-6E8A-4147-A177-3AD203B41FA5}">
                      <a16:colId xmlns:a16="http://schemas.microsoft.com/office/drawing/2014/main" val="3026775791"/>
                    </a:ext>
                  </a:extLst>
                </a:gridCol>
                <a:gridCol w="270906">
                  <a:extLst>
                    <a:ext uri="{9D8B030D-6E8A-4147-A177-3AD203B41FA5}">
                      <a16:colId xmlns:a16="http://schemas.microsoft.com/office/drawing/2014/main" val="3021981346"/>
                    </a:ext>
                  </a:extLst>
                </a:gridCol>
                <a:gridCol w="270906">
                  <a:extLst>
                    <a:ext uri="{9D8B030D-6E8A-4147-A177-3AD203B41FA5}">
                      <a16:colId xmlns:a16="http://schemas.microsoft.com/office/drawing/2014/main" val="1127140611"/>
                    </a:ext>
                  </a:extLst>
                </a:gridCol>
                <a:gridCol w="270906">
                  <a:extLst>
                    <a:ext uri="{9D8B030D-6E8A-4147-A177-3AD203B41FA5}">
                      <a16:colId xmlns:a16="http://schemas.microsoft.com/office/drawing/2014/main" val="991554778"/>
                    </a:ext>
                  </a:extLst>
                </a:gridCol>
                <a:gridCol w="270906">
                  <a:extLst>
                    <a:ext uri="{9D8B030D-6E8A-4147-A177-3AD203B41FA5}">
                      <a16:colId xmlns:a16="http://schemas.microsoft.com/office/drawing/2014/main" val="390905243"/>
                    </a:ext>
                  </a:extLst>
                </a:gridCol>
                <a:gridCol w="270906">
                  <a:extLst>
                    <a:ext uri="{9D8B030D-6E8A-4147-A177-3AD203B41FA5}">
                      <a16:colId xmlns:a16="http://schemas.microsoft.com/office/drawing/2014/main" val="2123384114"/>
                    </a:ext>
                  </a:extLst>
                </a:gridCol>
                <a:gridCol w="270906">
                  <a:extLst>
                    <a:ext uri="{9D8B030D-6E8A-4147-A177-3AD203B41FA5}">
                      <a16:colId xmlns:a16="http://schemas.microsoft.com/office/drawing/2014/main" val="586586699"/>
                    </a:ext>
                  </a:extLst>
                </a:gridCol>
                <a:gridCol w="270906">
                  <a:extLst>
                    <a:ext uri="{9D8B030D-6E8A-4147-A177-3AD203B41FA5}">
                      <a16:colId xmlns:a16="http://schemas.microsoft.com/office/drawing/2014/main" val="4148805304"/>
                    </a:ext>
                  </a:extLst>
                </a:gridCol>
                <a:gridCol w="270906">
                  <a:extLst>
                    <a:ext uri="{9D8B030D-6E8A-4147-A177-3AD203B41FA5}">
                      <a16:colId xmlns:a16="http://schemas.microsoft.com/office/drawing/2014/main" val="764701215"/>
                    </a:ext>
                  </a:extLst>
                </a:gridCol>
                <a:gridCol w="270906">
                  <a:extLst>
                    <a:ext uri="{9D8B030D-6E8A-4147-A177-3AD203B41FA5}">
                      <a16:colId xmlns:a16="http://schemas.microsoft.com/office/drawing/2014/main" val="1357527277"/>
                    </a:ext>
                  </a:extLst>
                </a:gridCol>
                <a:gridCol w="270906">
                  <a:extLst>
                    <a:ext uri="{9D8B030D-6E8A-4147-A177-3AD203B41FA5}">
                      <a16:colId xmlns:a16="http://schemas.microsoft.com/office/drawing/2014/main" val="1232811595"/>
                    </a:ext>
                  </a:extLst>
                </a:gridCol>
                <a:gridCol w="270906">
                  <a:extLst>
                    <a:ext uri="{9D8B030D-6E8A-4147-A177-3AD203B41FA5}">
                      <a16:colId xmlns:a16="http://schemas.microsoft.com/office/drawing/2014/main" val="1206848146"/>
                    </a:ext>
                  </a:extLst>
                </a:gridCol>
                <a:gridCol w="270906">
                  <a:extLst>
                    <a:ext uri="{9D8B030D-6E8A-4147-A177-3AD203B41FA5}">
                      <a16:colId xmlns:a16="http://schemas.microsoft.com/office/drawing/2014/main" val="545932824"/>
                    </a:ext>
                  </a:extLst>
                </a:gridCol>
                <a:gridCol w="270906">
                  <a:extLst>
                    <a:ext uri="{9D8B030D-6E8A-4147-A177-3AD203B41FA5}">
                      <a16:colId xmlns:a16="http://schemas.microsoft.com/office/drawing/2014/main" val="3688772850"/>
                    </a:ext>
                  </a:extLst>
                </a:gridCol>
                <a:gridCol w="270906">
                  <a:extLst>
                    <a:ext uri="{9D8B030D-6E8A-4147-A177-3AD203B41FA5}">
                      <a16:colId xmlns:a16="http://schemas.microsoft.com/office/drawing/2014/main" val="3707331081"/>
                    </a:ext>
                  </a:extLst>
                </a:gridCol>
                <a:gridCol w="270906">
                  <a:extLst>
                    <a:ext uri="{9D8B030D-6E8A-4147-A177-3AD203B41FA5}">
                      <a16:colId xmlns:a16="http://schemas.microsoft.com/office/drawing/2014/main" val="2839621589"/>
                    </a:ext>
                  </a:extLst>
                </a:gridCol>
                <a:gridCol w="270906">
                  <a:extLst>
                    <a:ext uri="{9D8B030D-6E8A-4147-A177-3AD203B41FA5}">
                      <a16:colId xmlns:a16="http://schemas.microsoft.com/office/drawing/2014/main" val="702772536"/>
                    </a:ext>
                  </a:extLst>
                </a:gridCol>
                <a:gridCol w="270906">
                  <a:extLst>
                    <a:ext uri="{9D8B030D-6E8A-4147-A177-3AD203B41FA5}">
                      <a16:colId xmlns:a16="http://schemas.microsoft.com/office/drawing/2014/main" val="1976787923"/>
                    </a:ext>
                  </a:extLst>
                </a:gridCol>
                <a:gridCol w="270906">
                  <a:extLst>
                    <a:ext uri="{9D8B030D-6E8A-4147-A177-3AD203B41FA5}">
                      <a16:colId xmlns:a16="http://schemas.microsoft.com/office/drawing/2014/main" val="762052432"/>
                    </a:ext>
                  </a:extLst>
                </a:gridCol>
              </a:tblGrid>
              <a:tr h="370840">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706233"/>
                  </a:ext>
                </a:extLst>
              </a:tr>
            </a:tbl>
          </a:graphicData>
        </a:graphic>
      </p:graphicFrame>
      <p:graphicFrame>
        <p:nvGraphicFramePr>
          <p:cNvPr id="16" name="Table 4">
            <a:extLst>
              <a:ext uri="{FF2B5EF4-FFF2-40B4-BE49-F238E27FC236}">
                <a16:creationId xmlns:a16="http://schemas.microsoft.com/office/drawing/2014/main" id="{69916D89-54E7-4544-86EC-10C9425D0B48}"/>
              </a:ext>
            </a:extLst>
          </p:cNvPr>
          <p:cNvGraphicFramePr>
            <a:graphicFrameLocks noGrp="1"/>
          </p:cNvGraphicFramePr>
          <p:nvPr/>
        </p:nvGraphicFramePr>
        <p:xfrm>
          <a:off x="5790639" y="2027676"/>
          <a:ext cx="5959932" cy="370840"/>
        </p:xfrm>
        <a:graphic>
          <a:graphicData uri="http://schemas.openxmlformats.org/drawingml/2006/table">
            <a:tbl>
              <a:tblPr firstRow="1" bandRow="1">
                <a:tableStyleId>{5C22544A-7EE6-4342-B048-85BDC9FD1C3A}</a:tableStyleId>
              </a:tblPr>
              <a:tblGrid>
                <a:gridCol w="270906">
                  <a:extLst>
                    <a:ext uri="{9D8B030D-6E8A-4147-A177-3AD203B41FA5}">
                      <a16:colId xmlns:a16="http://schemas.microsoft.com/office/drawing/2014/main" val="3371331554"/>
                    </a:ext>
                  </a:extLst>
                </a:gridCol>
                <a:gridCol w="270906">
                  <a:extLst>
                    <a:ext uri="{9D8B030D-6E8A-4147-A177-3AD203B41FA5}">
                      <a16:colId xmlns:a16="http://schemas.microsoft.com/office/drawing/2014/main" val="3949719371"/>
                    </a:ext>
                  </a:extLst>
                </a:gridCol>
                <a:gridCol w="270906">
                  <a:extLst>
                    <a:ext uri="{9D8B030D-6E8A-4147-A177-3AD203B41FA5}">
                      <a16:colId xmlns:a16="http://schemas.microsoft.com/office/drawing/2014/main" val="3166421670"/>
                    </a:ext>
                  </a:extLst>
                </a:gridCol>
                <a:gridCol w="270906">
                  <a:extLst>
                    <a:ext uri="{9D8B030D-6E8A-4147-A177-3AD203B41FA5}">
                      <a16:colId xmlns:a16="http://schemas.microsoft.com/office/drawing/2014/main" val="3026775791"/>
                    </a:ext>
                  </a:extLst>
                </a:gridCol>
                <a:gridCol w="270906">
                  <a:extLst>
                    <a:ext uri="{9D8B030D-6E8A-4147-A177-3AD203B41FA5}">
                      <a16:colId xmlns:a16="http://schemas.microsoft.com/office/drawing/2014/main" val="3021981346"/>
                    </a:ext>
                  </a:extLst>
                </a:gridCol>
                <a:gridCol w="270906">
                  <a:extLst>
                    <a:ext uri="{9D8B030D-6E8A-4147-A177-3AD203B41FA5}">
                      <a16:colId xmlns:a16="http://schemas.microsoft.com/office/drawing/2014/main" val="1127140611"/>
                    </a:ext>
                  </a:extLst>
                </a:gridCol>
                <a:gridCol w="270906">
                  <a:extLst>
                    <a:ext uri="{9D8B030D-6E8A-4147-A177-3AD203B41FA5}">
                      <a16:colId xmlns:a16="http://schemas.microsoft.com/office/drawing/2014/main" val="991554778"/>
                    </a:ext>
                  </a:extLst>
                </a:gridCol>
                <a:gridCol w="270906">
                  <a:extLst>
                    <a:ext uri="{9D8B030D-6E8A-4147-A177-3AD203B41FA5}">
                      <a16:colId xmlns:a16="http://schemas.microsoft.com/office/drawing/2014/main" val="390905243"/>
                    </a:ext>
                  </a:extLst>
                </a:gridCol>
                <a:gridCol w="270906">
                  <a:extLst>
                    <a:ext uri="{9D8B030D-6E8A-4147-A177-3AD203B41FA5}">
                      <a16:colId xmlns:a16="http://schemas.microsoft.com/office/drawing/2014/main" val="2123384114"/>
                    </a:ext>
                  </a:extLst>
                </a:gridCol>
                <a:gridCol w="270906">
                  <a:extLst>
                    <a:ext uri="{9D8B030D-6E8A-4147-A177-3AD203B41FA5}">
                      <a16:colId xmlns:a16="http://schemas.microsoft.com/office/drawing/2014/main" val="586586699"/>
                    </a:ext>
                  </a:extLst>
                </a:gridCol>
                <a:gridCol w="270906">
                  <a:extLst>
                    <a:ext uri="{9D8B030D-6E8A-4147-A177-3AD203B41FA5}">
                      <a16:colId xmlns:a16="http://schemas.microsoft.com/office/drawing/2014/main" val="4148805304"/>
                    </a:ext>
                  </a:extLst>
                </a:gridCol>
                <a:gridCol w="270906">
                  <a:extLst>
                    <a:ext uri="{9D8B030D-6E8A-4147-A177-3AD203B41FA5}">
                      <a16:colId xmlns:a16="http://schemas.microsoft.com/office/drawing/2014/main" val="764701215"/>
                    </a:ext>
                  </a:extLst>
                </a:gridCol>
                <a:gridCol w="270906">
                  <a:extLst>
                    <a:ext uri="{9D8B030D-6E8A-4147-A177-3AD203B41FA5}">
                      <a16:colId xmlns:a16="http://schemas.microsoft.com/office/drawing/2014/main" val="1357527277"/>
                    </a:ext>
                  </a:extLst>
                </a:gridCol>
                <a:gridCol w="270906">
                  <a:extLst>
                    <a:ext uri="{9D8B030D-6E8A-4147-A177-3AD203B41FA5}">
                      <a16:colId xmlns:a16="http://schemas.microsoft.com/office/drawing/2014/main" val="1232811595"/>
                    </a:ext>
                  </a:extLst>
                </a:gridCol>
                <a:gridCol w="270906">
                  <a:extLst>
                    <a:ext uri="{9D8B030D-6E8A-4147-A177-3AD203B41FA5}">
                      <a16:colId xmlns:a16="http://schemas.microsoft.com/office/drawing/2014/main" val="1206848146"/>
                    </a:ext>
                  </a:extLst>
                </a:gridCol>
                <a:gridCol w="270906">
                  <a:extLst>
                    <a:ext uri="{9D8B030D-6E8A-4147-A177-3AD203B41FA5}">
                      <a16:colId xmlns:a16="http://schemas.microsoft.com/office/drawing/2014/main" val="545932824"/>
                    </a:ext>
                  </a:extLst>
                </a:gridCol>
                <a:gridCol w="270906">
                  <a:extLst>
                    <a:ext uri="{9D8B030D-6E8A-4147-A177-3AD203B41FA5}">
                      <a16:colId xmlns:a16="http://schemas.microsoft.com/office/drawing/2014/main" val="3688772850"/>
                    </a:ext>
                  </a:extLst>
                </a:gridCol>
                <a:gridCol w="270906">
                  <a:extLst>
                    <a:ext uri="{9D8B030D-6E8A-4147-A177-3AD203B41FA5}">
                      <a16:colId xmlns:a16="http://schemas.microsoft.com/office/drawing/2014/main" val="3707331081"/>
                    </a:ext>
                  </a:extLst>
                </a:gridCol>
                <a:gridCol w="270906">
                  <a:extLst>
                    <a:ext uri="{9D8B030D-6E8A-4147-A177-3AD203B41FA5}">
                      <a16:colId xmlns:a16="http://schemas.microsoft.com/office/drawing/2014/main" val="2839621589"/>
                    </a:ext>
                  </a:extLst>
                </a:gridCol>
                <a:gridCol w="270906">
                  <a:extLst>
                    <a:ext uri="{9D8B030D-6E8A-4147-A177-3AD203B41FA5}">
                      <a16:colId xmlns:a16="http://schemas.microsoft.com/office/drawing/2014/main" val="702772536"/>
                    </a:ext>
                  </a:extLst>
                </a:gridCol>
                <a:gridCol w="270906">
                  <a:extLst>
                    <a:ext uri="{9D8B030D-6E8A-4147-A177-3AD203B41FA5}">
                      <a16:colId xmlns:a16="http://schemas.microsoft.com/office/drawing/2014/main" val="1976787923"/>
                    </a:ext>
                  </a:extLst>
                </a:gridCol>
                <a:gridCol w="270906">
                  <a:extLst>
                    <a:ext uri="{9D8B030D-6E8A-4147-A177-3AD203B41FA5}">
                      <a16:colId xmlns:a16="http://schemas.microsoft.com/office/drawing/2014/main" val="762052432"/>
                    </a:ext>
                  </a:extLst>
                </a:gridCol>
              </a:tblGrid>
              <a:tr h="370840">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706233"/>
                  </a:ext>
                </a:extLst>
              </a:tr>
            </a:tbl>
          </a:graphicData>
        </a:graphic>
      </p:graphicFrame>
      <p:pic>
        <p:nvPicPr>
          <p:cNvPr id="5" name="Audio 4">
            <a:hlinkClick r:id="" action="ppaction://media"/>
            <a:extLst>
              <a:ext uri="{FF2B5EF4-FFF2-40B4-BE49-F238E27FC236}">
                <a16:creationId xmlns:a16="http://schemas.microsoft.com/office/drawing/2014/main" id="{A806A638-A5F2-4C47-B7D6-6D4731B5F7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61793331"/>
      </p:ext>
    </p:extLst>
  </p:cSld>
  <p:clrMapOvr>
    <a:masterClrMapping/>
  </p:clrMapOvr>
  <mc:AlternateContent xmlns:mc="http://schemas.openxmlformats.org/markup-compatibility/2006">
    <mc:Choice xmlns:p14="http://schemas.microsoft.com/office/powerpoint/2010/main" Requires="p14">
      <p:transition spd="slow" p14:dur="2000" advTm="57645"/>
    </mc:Choice>
    <mc:Fallback>
      <p:transition spd="slow" advTm="576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5121" y="5566642"/>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document</a:t>
            </a:r>
          </a:p>
        </p:txBody>
      </p:sp>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F32B0503-A697-0A47-A3DA-5DB2A3779506}"/>
              </a:ext>
            </a:extLst>
          </p:cNvPr>
          <p:cNvCxnSpPr>
            <a:cxnSpLocks/>
          </p:cNvCxnSpPr>
          <p:nvPr/>
        </p:nvCxnSpPr>
        <p:spPr>
          <a:xfrm>
            <a:off x="6774479" y="3706373"/>
            <a:ext cx="107849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A prediction model for </a:t>
            </a:r>
            <a:r>
              <a:rPr lang="en-US" u="sng" dirty="0"/>
              <a:t>documents</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pulmonary embolism</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6086914" y="5117376"/>
            <a:ext cx="4521105" cy="953210"/>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features </a:t>
            </a:r>
          </a:p>
          <a:p>
            <a:pPr algn="ctr"/>
            <a:r>
              <a:rPr lang="en-US" sz="2797" dirty="0">
                <a:latin typeface="Times New Roman" panose="02020603050405020304" pitchFamily="18" charset="0"/>
                <a:cs typeface="Times New Roman" panose="02020603050405020304" pitchFamily="18" charset="0"/>
              </a:rPr>
              <a:t>(indicating word counts)</a:t>
            </a:r>
          </a:p>
        </p:txBody>
      </p:sp>
      <p:sp>
        <p:nvSpPr>
          <p:cNvPr id="14" name="TextBox 13">
            <a:extLst>
              <a:ext uri="{FF2B5EF4-FFF2-40B4-BE49-F238E27FC236}">
                <a16:creationId xmlns:a16="http://schemas.microsoft.com/office/drawing/2014/main" id="{ADB07BE4-C006-D347-A2C3-BD834F0C57A5}"/>
              </a:ext>
            </a:extLst>
          </p:cNvPr>
          <p:cNvSpPr txBox="1"/>
          <p:nvPr/>
        </p:nvSpPr>
        <p:spPr>
          <a:xfrm>
            <a:off x="8378970" y="3728835"/>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pic>
        <p:nvPicPr>
          <p:cNvPr id="15" name="Picture 14">
            <a:extLst>
              <a:ext uri="{FF2B5EF4-FFF2-40B4-BE49-F238E27FC236}">
                <a16:creationId xmlns:a16="http://schemas.microsoft.com/office/drawing/2014/main" id="{8B1173DC-64A2-004E-8A9D-D35675648E48}"/>
              </a:ext>
            </a:extLst>
          </p:cNvPr>
          <p:cNvPicPr>
            <a:picLocks noChangeAspect="1"/>
          </p:cNvPicPr>
          <p:nvPr/>
        </p:nvPicPr>
        <p:blipFill rotWithShape="1">
          <a:blip r:embed="rId5"/>
          <a:srcRect l="11976" t="10927" r="11177" b="12059"/>
          <a:stretch/>
        </p:blipFill>
        <p:spPr>
          <a:xfrm>
            <a:off x="1194367" y="1896565"/>
            <a:ext cx="2790934" cy="3619615"/>
          </a:xfrm>
          <a:prstGeom prst="rect">
            <a:avLst/>
          </a:prstGeom>
          <a:ln>
            <a:solidFill>
              <a:schemeClr val="tx1"/>
            </a:solidFill>
          </a:ln>
        </p:spPr>
      </p:pic>
      <p:sp>
        <p:nvSpPr>
          <p:cNvPr id="18" name="Rounded Rectangle 17">
            <a:extLst>
              <a:ext uri="{FF2B5EF4-FFF2-40B4-BE49-F238E27FC236}">
                <a16:creationId xmlns:a16="http://schemas.microsoft.com/office/drawing/2014/main" id="{749F2FB6-3F78-DD43-9479-942F29CA0DD3}"/>
              </a:ext>
            </a:extLst>
          </p:cNvPr>
          <p:cNvSpPr/>
          <p:nvPr/>
        </p:nvSpPr>
        <p:spPr>
          <a:xfrm>
            <a:off x="5045054" y="3229722"/>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pic>
        <p:nvPicPr>
          <p:cNvPr id="2" name="Audio 1">
            <a:hlinkClick r:id="" action="ppaction://media"/>
            <a:extLst>
              <a:ext uri="{FF2B5EF4-FFF2-40B4-BE49-F238E27FC236}">
                <a16:creationId xmlns:a16="http://schemas.microsoft.com/office/drawing/2014/main" id="{4C6A973A-EA16-664E-AC3F-0FE6587E0B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47714279"/>
      </p:ext>
    </p:extLst>
  </p:cSld>
  <p:clrMapOvr>
    <a:masterClrMapping/>
  </p:clrMapOvr>
  <mc:AlternateContent xmlns:mc="http://schemas.openxmlformats.org/markup-compatibility/2006">
    <mc:Choice xmlns:p14="http://schemas.microsoft.com/office/powerpoint/2010/main" Requires="p14">
      <p:transition spd="slow" p14:dur="2000" advTm="36504"/>
    </mc:Choice>
    <mc:Fallback>
      <p:transition spd="slow" advTm="36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1322223-D0C8-6644-A01C-7C0BE1C48093}"/>
              </a:ext>
            </a:extLst>
          </p:cNvPr>
          <p:cNvSpPr>
            <a:spLocks noGrp="1"/>
          </p:cNvSpPr>
          <p:nvPr>
            <p:ph idx="1"/>
          </p:nvPr>
        </p:nvSpPr>
        <p:spPr>
          <a:xfrm>
            <a:off x="609600" y="1680000"/>
            <a:ext cx="10972800" cy="968008"/>
          </a:xfrm>
        </p:spPr>
        <p:txBody>
          <a:bodyPr>
            <a:normAutofit/>
          </a:bodyPr>
          <a:lstStyle/>
          <a:p>
            <a:r>
              <a:rPr lang="en-US" sz="2400" dirty="0"/>
              <a:t>Look up words individually to obtain their vectors</a:t>
            </a:r>
          </a:p>
          <a:p>
            <a:r>
              <a:rPr lang="en-US" sz="2400" dirty="0"/>
              <a:t>Construct a sequence of vectors</a:t>
            </a:r>
          </a:p>
        </p:txBody>
      </p:sp>
      <p:sp>
        <p:nvSpPr>
          <p:cNvPr id="5" name="TextBox 4"/>
          <p:cNvSpPr txBox="1"/>
          <p:nvPr/>
        </p:nvSpPr>
        <p:spPr>
          <a:xfrm>
            <a:off x="6096000" y="2351776"/>
            <a:ext cx="5154553" cy="584775"/>
          </a:xfrm>
          <a:prstGeom prst="rect">
            <a:avLst/>
          </a:prstGeom>
          <a:noFill/>
        </p:spPr>
        <p:txBody>
          <a:bodyPr wrap="none" rtlCol="0">
            <a:spAutoFit/>
          </a:bodyPr>
          <a:lstStyle/>
          <a:p>
            <a:r>
              <a:rPr lang="en-US" sz="3200" dirty="0"/>
              <a:t>A 		spicy 	journey</a:t>
            </a:r>
          </a:p>
        </p:txBody>
      </p:sp>
      <p:graphicFrame>
        <p:nvGraphicFramePr>
          <p:cNvPr id="7" name="Table 6"/>
          <p:cNvGraphicFramePr>
            <a:graphicFrameLocks noGrp="1"/>
          </p:cNvGraphicFramePr>
          <p:nvPr>
            <p:extLst>
              <p:ext uri="{D42A27DB-BD31-4B8C-83A1-F6EECF244321}">
                <p14:modId xmlns:p14="http://schemas.microsoft.com/office/powerpoint/2010/main" val="3925544916"/>
              </p:ext>
            </p:extLst>
          </p:nvPr>
        </p:nvGraphicFramePr>
        <p:xfrm>
          <a:off x="6012113" y="3356491"/>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044574071"/>
              </p:ext>
            </p:extLst>
          </p:nvPr>
        </p:nvGraphicFramePr>
        <p:xfrm>
          <a:off x="7788361" y="3356491"/>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616160882"/>
              </p:ext>
            </p:extLst>
          </p:nvPr>
        </p:nvGraphicFramePr>
        <p:xfrm>
          <a:off x="9663759" y="3356491"/>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6277551" y="2936550"/>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8057273" y="2936550"/>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9932568" y="2936550"/>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CC32AC06-632F-43A5-BCC3-B6853BF55ED1}"/>
              </a:ext>
            </a:extLst>
          </p:cNvPr>
          <p:cNvSpPr txBox="1"/>
          <p:nvPr/>
        </p:nvSpPr>
        <p:spPr>
          <a:xfrm>
            <a:off x="1891295" y="4380681"/>
            <a:ext cx="2682458" cy="646331"/>
          </a:xfrm>
          <a:prstGeom prst="rect">
            <a:avLst/>
          </a:prstGeom>
          <a:noFill/>
        </p:spPr>
        <p:txBody>
          <a:bodyPr wrap="square" rtlCol="0">
            <a:spAutoFit/>
          </a:bodyPr>
          <a:lstStyle/>
          <a:p>
            <a:pPr algn="ctr"/>
            <a:r>
              <a:rPr lang="en-US" dirty="0"/>
              <a:t>A grid of numeric values;</a:t>
            </a:r>
          </a:p>
          <a:p>
            <a:pPr algn="ctr"/>
            <a:r>
              <a:rPr lang="en-US" dirty="0"/>
              <a:t>similar to an image</a:t>
            </a:r>
          </a:p>
        </p:txBody>
      </p:sp>
      <p:sp>
        <p:nvSpPr>
          <p:cNvPr id="21" name="Rectangle 20"/>
          <p:cNvSpPr/>
          <p:nvPr/>
        </p:nvSpPr>
        <p:spPr>
          <a:xfrm>
            <a:off x="5810021" y="3287068"/>
            <a:ext cx="4490684" cy="3194775"/>
          </a:xfrm>
          <a:prstGeom prst="rect">
            <a:avLst/>
          </a:prstGeom>
          <a:noFill/>
          <a:ln>
            <a:solidFill>
              <a:schemeClr val="tx2">
                <a:lumMod val="40000"/>
                <a:lumOff val="60000"/>
              </a:schemeClr>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Connector 22"/>
          <p:cNvCxnSpPr>
            <a:cxnSpLocks/>
            <a:stCxn id="19" idx="3"/>
          </p:cNvCxnSpPr>
          <p:nvPr/>
        </p:nvCxnSpPr>
        <p:spPr>
          <a:xfrm>
            <a:off x="4573753" y="4703847"/>
            <a:ext cx="1236268" cy="0"/>
          </a:xfrm>
          <a:prstGeom prst="line">
            <a:avLst/>
          </a:prstGeom>
          <a:ln>
            <a:solidFill>
              <a:schemeClr val="tx2">
                <a:lumMod val="40000"/>
                <a:lumOff val="60000"/>
              </a:schemeClr>
            </a:solidFill>
            <a:prstDash val="dash"/>
          </a:ln>
        </p:spPr>
        <p:style>
          <a:lnRef idx="2">
            <a:schemeClr val="accent1"/>
          </a:lnRef>
          <a:fillRef idx="0">
            <a:schemeClr val="accent1"/>
          </a:fillRef>
          <a:effectRef idx="1">
            <a:schemeClr val="accent1"/>
          </a:effectRef>
          <a:fontRef idx="minor">
            <a:schemeClr val="tx1"/>
          </a:fontRef>
        </p:style>
      </p:cxnSp>
      <p:sp>
        <p:nvSpPr>
          <p:cNvPr id="18" name="Title 1">
            <a:extLst>
              <a:ext uri="{FF2B5EF4-FFF2-40B4-BE49-F238E27FC236}">
                <a16:creationId xmlns:a16="http://schemas.microsoft.com/office/drawing/2014/main" id="{B9B6A676-F95E-D846-A9B6-BCDA6EA60D9C}"/>
              </a:ext>
            </a:extLst>
          </p:cNvPr>
          <p:cNvSpPr>
            <a:spLocks noGrp="1"/>
          </p:cNvSpPr>
          <p:nvPr>
            <p:ph type="title"/>
          </p:nvPr>
        </p:nvSpPr>
        <p:spPr>
          <a:xfrm>
            <a:off x="838200" y="365126"/>
            <a:ext cx="10515600" cy="1063168"/>
          </a:xfrm>
        </p:spPr>
        <p:txBody>
          <a:bodyPr/>
          <a:lstStyle/>
          <a:p>
            <a:r>
              <a:rPr lang="en-US" dirty="0"/>
              <a:t>NLP: Conversion to Word Vectors</a:t>
            </a:r>
          </a:p>
        </p:txBody>
      </p:sp>
      <p:pic>
        <p:nvPicPr>
          <p:cNvPr id="2" name="Audio 1">
            <a:hlinkClick r:id="" action="ppaction://media"/>
            <a:extLst>
              <a:ext uri="{FF2B5EF4-FFF2-40B4-BE49-F238E27FC236}">
                <a16:creationId xmlns:a16="http://schemas.microsoft.com/office/drawing/2014/main" id="{147C5426-A06D-CD40-B88B-CDB0C87FAC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63250309"/>
      </p:ext>
    </p:extLst>
  </p:cSld>
  <p:clrMapOvr>
    <a:masterClrMapping/>
  </p:clrMapOvr>
  <mc:AlternateContent xmlns:mc="http://schemas.openxmlformats.org/markup-compatibility/2006">
    <mc:Choice xmlns:p14="http://schemas.microsoft.com/office/powerpoint/2010/main" Requires="p14">
      <p:transition spd="slow" p14:dur="2000" advTm="39444"/>
    </mc:Choice>
    <mc:Fallback>
      <p:transition spd="slow" advTm="39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725121" y="5566642"/>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document</a:t>
            </a:r>
          </a:p>
        </p:txBody>
      </p:sp>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a:off x="4172616" y="3706373"/>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F32B0503-A697-0A47-A3DA-5DB2A3779506}"/>
              </a:ext>
            </a:extLst>
          </p:cNvPr>
          <p:cNvCxnSpPr>
            <a:cxnSpLocks/>
          </p:cNvCxnSpPr>
          <p:nvPr/>
        </p:nvCxnSpPr>
        <p:spPr>
          <a:xfrm>
            <a:off x="6774479" y="3706373"/>
            <a:ext cx="107849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A prediction model for </a:t>
            </a:r>
            <a:r>
              <a:rPr lang="en-US" u="sng" dirty="0"/>
              <a:t>documents</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3420112675"/>
              </p:ext>
            </p:extLst>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pulmonary embolism</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5893261" y="5090037"/>
            <a:ext cx="4778310" cy="953210"/>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features </a:t>
            </a:r>
          </a:p>
          <a:p>
            <a:pPr algn="ctr"/>
            <a:r>
              <a:rPr lang="en-US" sz="2797" dirty="0">
                <a:latin typeface="Times New Roman" panose="02020603050405020304" pitchFamily="18" charset="0"/>
                <a:cs typeface="Times New Roman" panose="02020603050405020304" pitchFamily="18" charset="0"/>
              </a:rPr>
              <a:t>(indicating document attributes)</a:t>
            </a:r>
          </a:p>
        </p:txBody>
      </p:sp>
      <p:sp>
        <p:nvSpPr>
          <p:cNvPr id="14" name="TextBox 13">
            <a:extLst>
              <a:ext uri="{FF2B5EF4-FFF2-40B4-BE49-F238E27FC236}">
                <a16:creationId xmlns:a16="http://schemas.microsoft.com/office/drawing/2014/main" id="{ADB07BE4-C006-D347-A2C3-BD834F0C57A5}"/>
              </a:ext>
            </a:extLst>
          </p:cNvPr>
          <p:cNvSpPr txBox="1"/>
          <p:nvPr/>
        </p:nvSpPr>
        <p:spPr>
          <a:xfrm>
            <a:off x="8378970" y="3728835"/>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pic>
        <p:nvPicPr>
          <p:cNvPr id="15" name="Picture 14">
            <a:extLst>
              <a:ext uri="{FF2B5EF4-FFF2-40B4-BE49-F238E27FC236}">
                <a16:creationId xmlns:a16="http://schemas.microsoft.com/office/drawing/2014/main" id="{8B1173DC-64A2-004E-8A9D-D35675648E48}"/>
              </a:ext>
            </a:extLst>
          </p:cNvPr>
          <p:cNvPicPr>
            <a:picLocks noChangeAspect="1"/>
          </p:cNvPicPr>
          <p:nvPr/>
        </p:nvPicPr>
        <p:blipFill rotWithShape="1">
          <a:blip r:embed="rId5"/>
          <a:srcRect l="11976" t="10927" r="11177" b="12059"/>
          <a:stretch/>
        </p:blipFill>
        <p:spPr>
          <a:xfrm>
            <a:off x="1194367" y="1896565"/>
            <a:ext cx="2790934" cy="3619615"/>
          </a:xfrm>
          <a:prstGeom prst="rect">
            <a:avLst/>
          </a:prstGeom>
          <a:ln>
            <a:solidFill>
              <a:schemeClr val="tx1"/>
            </a:solidFill>
          </a:ln>
        </p:spPr>
      </p:pic>
      <p:sp>
        <p:nvSpPr>
          <p:cNvPr id="18" name="Rounded Rectangle 17">
            <a:extLst>
              <a:ext uri="{FF2B5EF4-FFF2-40B4-BE49-F238E27FC236}">
                <a16:creationId xmlns:a16="http://schemas.microsoft.com/office/drawing/2014/main" id="{749F2FB6-3F78-DD43-9479-942F29CA0DD3}"/>
              </a:ext>
            </a:extLst>
          </p:cNvPr>
          <p:cNvSpPr/>
          <p:nvPr/>
        </p:nvSpPr>
        <p:spPr>
          <a:xfrm>
            <a:off x="5045054" y="3229722"/>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pic>
        <p:nvPicPr>
          <p:cNvPr id="2" name="Audio 1">
            <a:hlinkClick r:id="" action="ppaction://media"/>
            <a:extLst>
              <a:ext uri="{FF2B5EF4-FFF2-40B4-BE49-F238E27FC236}">
                <a16:creationId xmlns:a16="http://schemas.microsoft.com/office/drawing/2014/main" id="{0704BB1B-DEA3-4B45-BDD3-838A7ABED11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40579981"/>
      </p:ext>
    </p:extLst>
  </p:cSld>
  <p:clrMapOvr>
    <a:masterClrMapping/>
  </p:clrMapOvr>
  <mc:AlternateContent xmlns:mc="http://schemas.openxmlformats.org/markup-compatibility/2006">
    <mc:Choice xmlns:p14="http://schemas.microsoft.com/office/powerpoint/2010/main" Requires="p14">
      <p:transition spd="slow" p14:dur="2000" advTm="18792"/>
    </mc:Choice>
    <mc:Fallback>
      <p:transition spd="slow" advTm="18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B0F8ED1D-42C3-9141-AE77-27407422E154}"/>
              </a:ext>
            </a:extLst>
          </p:cNvPr>
          <p:cNvSpPr txBox="1"/>
          <p:nvPr/>
        </p:nvSpPr>
        <p:spPr>
          <a:xfrm>
            <a:off x="1546873" y="4855990"/>
            <a:ext cx="172942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data</a:t>
            </a:r>
          </a:p>
        </p:txBody>
      </p:sp>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a:off x="3720764" y="3706373"/>
            <a:ext cx="41139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F32B0503-A697-0A47-A3DA-5DB2A3779506}"/>
              </a:ext>
            </a:extLst>
          </p:cNvPr>
          <p:cNvCxnSpPr>
            <a:cxnSpLocks/>
          </p:cNvCxnSpPr>
          <p:nvPr/>
        </p:nvCxnSpPr>
        <p:spPr>
          <a:xfrm>
            <a:off x="7040697" y="3706373"/>
            <a:ext cx="8185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0" y="365125"/>
            <a:ext cx="12192000" cy="1325563"/>
          </a:xfrm>
        </p:spPr>
        <p:txBody>
          <a:bodyPr/>
          <a:lstStyle/>
          <a:p>
            <a:pPr algn="ctr"/>
            <a:r>
              <a:rPr lang="en-US" dirty="0"/>
              <a:t>A prediction model for </a:t>
            </a:r>
            <a:r>
              <a:rPr lang="en-US" u="sng" dirty="0"/>
              <a:t>unstructured data</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060928" y="2417293"/>
          <a:ext cx="442976" cy="2613072"/>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138723533"/>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57729035"/>
                  </a:ext>
                </a:extLst>
              </a:tr>
            </a:tbl>
          </a:graphicData>
        </a:graphic>
      </p:graphicFrame>
      <p:sp>
        <p:nvSpPr>
          <p:cNvPr id="30" name="TextBox 29">
            <a:extLst>
              <a:ext uri="{FF2B5EF4-FFF2-40B4-BE49-F238E27FC236}">
                <a16:creationId xmlns:a16="http://schemas.microsoft.com/office/drawing/2014/main" id="{7D47EF31-DD2B-2242-BB8A-C5F5B01D1AAB}"/>
              </a:ext>
            </a:extLst>
          </p:cNvPr>
          <p:cNvSpPr txBox="1"/>
          <p:nvPr/>
        </p:nvSpPr>
        <p:spPr>
          <a:xfrm>
            <a:off x="9962970" y="4284731"/>
            <a:ext cx="1354410"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label</a:t>
            </a:r>
          </a:p>
        </p:txBody>
      </p:sp>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282274249"/>
              </p:ext>
            </p:extLst>
          </p:nvPr>
        </p:nvGraphicFramePr>
        <p:xfrm>
          <a:off x="9563657" y="3369902"/>
          <a:ext cx="1535116" cy="707853"/>
        </p:xfrm>
        <a:graphic>
          <a:graphicData uri="http://schemas.openxmlformats.org/drawingml/2006/table">
            <a:tbl>
              <a:tblPr firstRow="1" bandRow="1">
                <a:tableStyleId>{5C22544A-7EE6-4342-B048-85BDC9FD1C3A}</a:tableStyleId>
              </a:tblPr>
              <a:tblGrid>
                <a:gridCol w="1535116">
                  <a:extLst>
                    <a:ext uri="{9D8B030D-6E8A-4147-A177-3AD203B41FA5}">
                      <a16:colId xmlns:a16="http://schemas.microsoft.com/office/drawing/2014/main" val="4002730172"/>
                    </a:ext>
                  </a:extLst>
                </a:gridCol>
              </a:tblGrid>
              <a:tr h="707853">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8711860" y="3723829"/>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6086914" y="5117376"/>
            <a:ext cx="4521105" cy="522772"/>
          </a:xfrm>
          <a:prstGeom prst="rect">
            <a:avLst/>
          </a:prstGeom>
          <a:noFill/>
        </p:spPr>
        <p:txBody>
          <a:bodyPr wrap="square" rtlCol="0">
            <a:spAutoFit/>
          </a:bodyPr>
          <a:lstStyle/>
          <a:p>
            <a:pPr algn="ctr"/>
            <a:r>
              <a:rPr lang="en-US" sz="2797" dirty="0">
                <a:latin typeface="Times New Roman" panose="02020603050405020304" pitchFamily="18" charset="0"/>
                <a:cs typeface="Times New Roman" panose="02020603050405020304" pitchFamily="18" charset="0"/>
              </a:rPr>
              <a:t>vector of features</a:t>
            </a:r>
          </a:p>
        </p:txBody>
      </p:sp>
      <p:sp>
        <p:nvSpPr>
          <p:cNvPr id="14" name="TextBox 13">
            <a:extLst>
              <a:ext uri="{FF2B5EF4-FFF2-40B4-BE49-F238E27FC236}">
                <a16:creationId xmlns:a16="http://schemas.microsoft.com/office/drawing/2014/main" id="{ADB07BE4-C006-D347-A2C3-BD834F0C57A5}"/>
              </a:ext>
            </a:extLst>
          </p:cNvPr>
          <p:cNvSpPr txBox="1"/>
          <p:nvPr/>
        </p:nvSpPr>
        <p:spPr>
          <a:xfrm>
            <a:off x="8378970" y="3728835"/>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mc:AlternateContent xmlns:mc="http://schemas.openxmlformats.org/markup-compatibility/2006" xmlns:a14="http://schemas.microsoft.com/office/drawing/2010/main">
        <mc:Choice Requires="a14">
          <p:sp>
            <p:nvSpPr>
              <p:cNvPr id="6" name="Rounded Rectangle 5">
                <a:extLst>
                  <a:ext uri="{FF2B5EF4-FFF2-40B4-BE49-F238E27FC236}">
                    <a16:creationId xmlns:a16="http://schemas.microsoft.com/office/drawing/2014/main" id="{8412E34F-7A97-DD4B-85B5-2A1DA3772FB3}"/>
                  </a:ext>
                </a:extLst>
              </p:cNvPr>
              <p:cNvSpPr/>
              <p:nvPr/>
            </p:nvSpPr>
            <p:spPr>
              <a:xfrm>
                <a:off x="1263683" y="2631258"/>
                <a:ext cx="2295807" cy="2150230"/>
              </a:xfrm>
              <a:prstGeom prst="roundRect">
                <a:avLst>
                  <a:gd name="adj" fmla="val 0"/>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t>Unstructured data</a:t>
                </a:r>
              </a:p>
              <a:p>
                <a:pPr algn="ctr"/>
                <a:r>
                  <a:rPr lang="en-US" dirty="0"/>
                  <a:t>for patient </a:t>
                </a:r>
                <a14:m>
                  <m:oMath xmlns:m="http://schemas.openxmlformats.org/officeDocument/2006/math">
                    <m:r>
                      <a:rPr lang="en-US" i="1" dirty="0" smtClean="0">
                        <a:latin typeface="Cambria Math" panose="02040503050406030204" pitchFamily="18" charset="0"/>
                      </a:rPr>
                      <m:t>𝑖</m:t>
                    </m:r>
                  </m:oMath>
                </a14:m>
                <a:endParaRPr lang="en-US" dirty="0"/>
              </a:p>
              <a:p>
                <a:pPr algn="ctr"/>
                <a:endParaRPr lang="en-US" dirty="0"/>
              </a:p>
              <a:p>
                <a:pPr algn="ctr"/>
                <a:r>
                  <a:rPr lang="en-US" dirty="0"/>
                  <a:t>(or case </a:t>
                </a:r>
                <a14:m>
                  <m:oMath xmlns:m="http://schemas.openxmlformats.org/officeDocument/2006/math">
                    <m:r>
                      <a:rPr lang="en-US" i="1" dirty="0" smtClean="0">
                        <a:latin typeface="Cambria Math" panose="02040503050406030204" pitchFamily="18" charset="0"/>
                      </a:rPr>
                      <m:t>𝑖</m:t>
                    </m:r>
                  </m:oMath>
                </a14:m>
                <a:r>
                  <a:rPr lang="en-US" dirty="0"/>
                  <a:t>)</a:t>
                </a:r>
              </a:p>
            </p:txBody>
          </p:sp>
        </mc:Choice>
        <mc:Fallback xmlns="">
          <p:sp>
            <p:nvSpPr>
              <p:cNvPr id="6" name="Rounded Rectangle 5">
                <a:extLst>
                  <a:ext uri="{FF2B5EF4-FFF2-40B4-BE49-F238E27FC236}">
                    <a16:creationId xmlns:a16="http://schemas.microsoft.com/office/drawing/2014/main" id="{8412E34F-7A97-DD4B-85B5-2A1DA3772FB3}"/>
                  </a:ext>
                </a:extLst>
              </p:cNvPr>
              <p:cNvSpPr>
                <a:spLocks noRot="1" noChangeAspect="1" noMove="1" noResize="1" noEditPoints="1" noAdjustHandles="1" noChangeArrowheads="1" noChangeShapeType="1" noTextEdit="1"/>
              </p:cNvSpPr>
              <p:nvPr/>
            </p:nvSpPr>
            <p:spPr>
              <a:xfrm>
                <a:off x="1263683" y="2631258"/>
                <a:ext cx="2295807" cy="2150230"/>
              </a:xfrm>
              <a:prstGeom prst="roundRect">
                <a:avLst>
                  <a:gd name="adj" fmla="val 0"/>
                </a:avLst>
              </a:prstGeom>
              <a:blipFill>
                <a:blip r:embed="rId5"/>
                <a:stretch>
                  <a:fillRect/>
                </a:stretch>
              </a:blipFill>
            </p:spPr>
            <p:txBody>
              <a:bodyPr/>
              <a:lstStyle/>
              <a:p>
                <a:r>
                  <a:rPr lang="en-US">
                    <a:noFill/>
                  </a:rPr>
                  <a:t> </a:t>
                </a:r>
              </a:p>
            </p:txBody>
          </p:sp>
        </mc:Fallback>
      </mc:AlternateContent>
      <p:sp>
        <p:nvSpPr>
          <p:cNvPr id="20" name="Rounded Rectangle 19">
            <a:extLst>
              <a:ext uri="{FF2B5EF4-FFF2-40B4-BE49-F238E27FC236}">
                <a16:creationId xmlns:a16="http://schemas.microsoft.com/office/drawing/2014/main" id="{3DB94585-8210-7A49-B293-45239394B84D}"/>
              </a:ext>
            </a:extLst>
          </p:cNvPr>
          <p:cNvSpPr/>
          <p:nvPr/>
        </p:nvSpPr>
        <p:spPr>
          <a:xfrm>
            <a:off x="4333880" y="3229722"/>
            <a:ext cx="2440599" cy="941409"/>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Modality-Specific</a:t>
            </a:r>
          </a:p>
          <a:p>
            <a:pPr algn="ctr"/>
            <a:r>
              <a:rPr lang="en-US" dirty="0"/>
              <a:t>Encoder</a:t>
            </a:r>
          </a:p>
        </p:txBody>
      </p:sp>
      <p:pic>
        <p:nvPicPr>
          <p:cNvPr id="3" name="Audio 2">
            <a:hlinkClick r:id="" action="ppaction://media"/>
            <a:extLst>
              <a:ext uri="{FF2B5EF4-FFF2-40B4-BE49-F238E27FC236}">
                <a16:creationId xmlns:a16="http://schemas.microsoft.com/office/drawing/2014/main" id="{3213CA75-5540-3F47-A80A-1623A8D075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1617780"/>
      </p:ext>
    </p:extLst>
  </p:cSld>
  <p:clrMapOvr>
    <a:masterClrMapping/>
  </p:clrMapOvr>
  <mc:AlternateContent xmlns:mc="http://schemas.openxmlformats.org/markup-compatibility/2006">
    <mc:Choice xmlns:p14="http://schemas.microsoft.com/office/powerpoint/2010/main" Requires="p14">
      <p:transition spd="slow" p14:dur="2000" advTm="31940"/>
    </mc:Choice>
    <mc:Fallback>
      <p:transition spd="slow" advTm="31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F2F0B-D400-0843-8342-3714B414BA30}"/>
              </a:ext>
            </a:extLst>
          </p:cNvPr>
          <p:cNvSpPr>
            <a:spLocks noGrp="1"/>
          </p:cNvSpPr>
          <p:nvPr>
            <p:ph type="title"/>
          </p:nvPr>
        </p:nvSpPr>
        <p:spPr/>
        <p:txBody>
          <a:bodyPr/>
          <a:lstStyle/>
          <a:p>
            <a:r>
              <a:rPr lang="en-US" dirty="0"/>
              <a:t>How do we use unstructured data together with structured data?</a:t>
            </a:r>
          </a:p>
        </p:txBody>
      </p:sp>
      <p:sp>
        <p:nvSpPr>
          <p:cNvPr id="3" name="Text Placeholder 2">
            <a:extLst>
              <a:ext uri="{FF2B5EF4-FFF2-40B4-BE49-F238E27FC236}">
                <a16:creationId xmlns:a16="http://schemas.microsoft.com/office/drawing/2014/main" id="{C425C9A9-E884-F04C-BC69-3CFACC251D5D}"/>
              </a:ext>
            </a:extLst>
          </p:cNvPr>
          <p:cNvSpPr>
            <a:spLocks noGrp="1"/>
          </p:cNvSpPr>
          <p:nvPr>
            <p:ph type="body" idx="1"/>
          </p:nvPr>
        </p:nvSpPr>
        <p:spPr/>
        <p:txBody>
          <a:bodyPr/>
          <a:lstStyle/>
          <a:p>
            <a:endParaRPr lang="en-US" dirty="0"/>
          </a:p>
        </p:txBody>
      </p:sp>
      <p:pic>
        <p:nvPicPr>
          <p:cNvPr id="4" name="Audio 3">
            <a:hlinkClick r:id="" action="ppaction://media"/>
            <a:extLst>
              <a:ext uri="{FF2B5EF4-FFF2-40B4-BE49-F238E27FC236}">
                <a16:creationId xmlns:a16="http://schemas.microsoft.com/office/drawing/2014/main" id="{632E9486-5568-B940-8B9C-85492C9EF5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56189681"/>
      </p:ext>
    </p:extLst>
  </p:cSld>
  <p:clrMapOvr>
    <a:masterClrMapping/>
  </p:clrMapOvr>
  <mc:AlternateContent xmlns:mc="http://schemas.openxmlformats.org/markup-compatibility/2006">
    <mc:Choice xmlns:p14="http://schemas.microsoft.com/office/powerpoint/2010/main" Requires="p14">
      <p:transition spd="slow" p14:dur="2000" advTm="10181"/>
    </mc:Choice>
    <mc:Fallback>
      <p:transition spd="slow" advTm="10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extLst>
              <p:ext uri="{D42A27DB-BD31-4B8C-83A1-F6EECF244321}">
                <p14:modId xmlns:p14="http://schemas.microsoft.com/office/powerpoint/2010/main" val="2407282045"/>
              </p:ext>
            </p:extLst>
          </p:nvPr>
        </p:nvGraphicFramePr>
        <p:xfrm>
          <a:off x="8431316" y="260953"/>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31" name="Table 30">
            <a:extLst>
              <a:ext uri="{FF2B5EF4-FFF2-40B4-BE49-F238E27FC236}">
                <a16:creationId xmlns:a16="http://schemas.microsoft.com/office/drawing/2014/main" id="{118C239F-A05F-DF4A-834B-75B7272EF7B6}"/>
              </a:ext>
            </a:extLst>
          </p:cNvPr>
          <p:cNvGraphicFramePr>
            <a:graphicFrameLocks noGrp="1"/>
          </p:cNvGraphicFramePr>
          <p:nvPr>
            <p:extLst>
              <p:ext uri="{D42A27DB-BD31-4B8C-83A1-F6EECF244321}">
                <p14:modId xmlns:p14="http://schemas.microsoft.com/office/powerpoint/2010/main" val="4269070744"/>
              </p:ext>
            </p:extLst>
          </p:nvPr>
        </p:nvGraphicFramePr>
        <p:xfrm>
          <a:off x="9948662" y="875495"/>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32" name="Straight Arrow Connector 31">
            <a:extLst>
              <a:ext uri="{FF2B5EF4-FFF2-40B4-BE49-F238E27FC236}">
                <a16:creationId xmlns:a16="http://schemas.microsoft.com/office/drawing/2014/main" id="{AE1D92D3-E56B-A746-824F-E5BE7353B5A0}"/>
              </a:ext>
            </a:extLst>
          </p:cNvPr>
          <p:cNvCxnSpPr>
            <a:cxnSpLocks/>
          </p:cNvCxnSpPr>
          <p:nvPr/>
        </p:nvCxnSpPr>
        <p:spPr>
          <a:xfrm flipV="1">
            <a:off x="9082249" y="1131977"/>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5" name="TextBox 34">
            <a:extLst>
              <a:ext uri="{FF2B5EF4-FFF2-40B4-BE49-F238E27FC236}">
                <a16:creationId xmlns:a16="http://schemas.microsoft.com/office/drawing/2014/main" id="{4D512111-B34C-D745-96B1-4A83D0CAAA5D}"/>
              </a:ext>
            </a:extLst>
          </p:cNvPr>
          <p:cNvSpPr txBox="1"/>
          <p:nvPr/>
        </p:nvSpPr>
        <p:spPr>
          <a:xfrm>
            <a:off x="7951851" y="2027034"/>
            <a:ext cx="1401905" cy="307777"/>
          </a:xfrm>
          <a:prstGeom prst="rect">
            <a:avLst/>
          </a:prstGeom>
          <a:noFill/>
        </p:spPr>
        <p:txBody>
          <a:bodyPr wrap="square" rtlCol="0">
            <a:spAutoFit/>
          </a:bodyPr>
          <a:lstStyle/>
          <a:p>
            <a:pPr algn="ctr"/>
            <a:r>
              <a:rPr lang="en-US" sz="1400" dirty="0">
                <a:latin typeface="Times New Roman" panose="02020603050405020304" pitchFamily="18" charset="0"/>
                <a:cs typeface="Times New Roman" panose="02020603050405020304" pitchFamily="18" charset="0"/>
              </a:rPr>
              <a:t>clinical variables</a:t>
            </a:r>
          </a:p>
        </p:txBody>
      </p:sp>
      <p:sp>
        <p:nvSpPr>
          <p:cNvPr id="14" name="TextBox 13">
            <a:extLst>
              <a:ext uri="{FF2B5EF4-FFF2-40B4-BE49-F238E27FC236}">
                <a16:creationId xmlns:a16="http://schemas.microsoft.com/office/drawing/2014/main" id="{CF9161F2-26BD-1945-9980-E1F4BC9A93EE}"/>
              </a:ext>
            </a:extLst>
          </p:cNvPr>
          <p:cNvSpPr txBox="1"/>
          <p:nvPr/>
        </p:nvSpPr>
        <p:spPr>
          <a:xfrm>
            <a:off x="8749359" y="1136983"/>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graphicFrame>
        <p:nvGraphicFramePr>
          <p:cNvPr id="9" name="Table 13">
            <a:extLst>
              <a:ext uri="{FF2B5EF4-FFF2-40B4-BE49-F238E27FC236}">
                <a16:creationId xmlns:a16="http://schemas.microsoft.com/office/drawing/2014/main" id="{746AD1A7-A8CE-B04A-AC5B-3670F8BE0D26}"/>
              </a:ext>
            </a:extLst>
          </p:cNvPr>
          <p:cNvGraphicFramePr>
            <a:graphicFrameLocks noGrp="1"/>
          </p:cNvGraphicFramePr>
          <p:nvPr>
            <p:extLst>
              <p:ext uri="{D42A27DB-BD31-4B8C-83A1-F6EECF244321}">
                <p14:modId xmlns:p14="http://schemas.microsoft.com/office/powerpoint/2010/main" val="3307181842"/>
              </p:ext>
            </p:extLst>
          </p:nvPr>
        </p:nvGraphicFramePr>
        <p:xfrm>
          <a:off x="8431316" y="2474678"/>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10" name="Table 9">
            <a:extLst>
              <a:ext uri="{FF2B5EF4-FFF2-40B4-BE49-F238E27FC236}">
                <a16:creationId xmlns:a16="http://schemas.microsoft.com/office/drawing/2014/main" id="{8F9F3082-9CCF-E74D-9FAE-329BF39FBD14}"/>
              </a:ext>
            </a:extLst>
          </p:cNvPr>
          <p:cNvGraphicFramePr>
            <a:graphicFrameLocks noGrp="1"/>
          </p:cNvGraphicFramePr>
          <p:nvPr>
            <p:extLst>
              <p:ext uri="{D42A27DB-BD31-4B8C-83A1-F6EECF244321}">
                <p14:modId xmlns:p14="http://schemas.microsoft.com/office/powerpoint/2010/main" val="2479164095"/>
              </p:ext>
            </p:extLst>
          </p:nvPr>
        </p:nvGraphicFramePr>
        <p:xfrm>
          <a:off x="9948662" y="3089220"/>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1" name="Straight Arrow Connector 10">
            <a:extLst>
              <a:ext uri="{FF2B5EF4-FFF2-40B4-BE49-F238E27FC236}">
                <a16:creationId xmlns:a16="http://schemas.microsoft.com/office/drawing/2014/main" id="{67F4FB97-E33B-AA44-94E1-17E5647B4662}"/>
              </a:ext>
            </a:extLst>
          </p:cNvPr>
          <p:cNvCxnSpPr>
            <a:cxnSpLocks/>
          </p:cNvCxnSpPr>
          <p:nvPr/>
        </p:nvCxnSpPr>
        <p:spPr>
          <a:xfrm flipV="1">
            <a:off x="9082249" y="3345702"/>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TextBox 12">
            <a:extLst>
              <a:ext uri="{FF2B5EF4-FFF2-40B4-BE49-F238E27FC236}">
                <a16:creationId xmlns:a16="http://schemas.microsoft.com/office/drawing/2014/main" id="{5426209E-433A-4D44-800F-BE31B016EC5C}"/>
              </a:ext>
            </a:extLst>
          </p:cNvPr>
          <p:cNvSpPr txBox="1"/>
          <p:nvPr/>
        </p:nvSpPr>
        <p:spPr>
          <a:xfrm>
            <a:off x="7951851" y="4240759"/>
            <a:ext cx="1401905" cy="307777"/>
          </a:xfrm>
          <a:prstGeom prst="rect">
            <a:avLst/>
          </a:prstGeom>
          <a:noFill/>
        </p:spPr>
        <p:txBody>
          <a:bodyPr wrap="square" rtlCol="0">
            <a:spAutoFit/>
          </a:bodyPr>
          <a:lstStyle/>
          <a:p>
            <a:pPr algn="ctr"/>
            <a:r>
              <a:rPr lang="en-US" sz="1400" dirty="0">
                <a:solidFill>
                  <a:schemeClr val="accent1"/>
                </a:solidFill>
                <a:latin typeface="Times New Roman" panose="02020603050405020304" pitchFamily="18" charset="0"/>
                <a:cs typeface="Times New Roman" panose="02020603050405020304" pitchFamily="18" charset="0"/>
              </a:rPr>
              <a:t>image features</a:t>
            </a:r>
          </a:p>
        </p:txBody>
      </p:sp>
      <p:sp>
        <p:nvSpPr>
          <p:cNvPr id="15" name="TextBox 14">
            <a:extLst>
              <a:ext uri="{FF2B5EF4-FFF2-40B4-BE49-F238E27FC236}">
                <a16:creationId xmlns:a16="http://schemas.microsoft.com/office/drawing/2014/main" id="{A068B05A-3B90-0B48-BA3D-E339296AD7AA}"/>
              </a:ext>
            </a:extLst>
          </p:cNvPr>
          <p:cNvSpPr txBox="1"/>
          <p:nvPr/>
        </p:nvSpPr>
        <p:spPr>
          <a:xfrm>
            <a:off x="8749359" y="3350708"/>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graphicFrame>
        <p:nvGraphicFramePr>
          <p:cNvPr id="16" name="Table 13">
            <a:extLst>
              <a:ext uri="{FF2B5EF4-FFF2-40B4-BE49-F238E27FC236}">
                <a16:creationId xmlns:a16="http://schemas.microsoft.com/office/drawing/2014/main" id="{AB988508-78BB-F84A-851B-C1F7A549B78E}"/>
              </a:ext>
            </a:extLst>
          </p:cNvPr>
          <p:cNvGraphicFramePr>
            <a:graphicFrameLocks noGrp="1"/>
          </p:cNvGraphicFramePr>
          <p:nvPr>
            <p:extLst>
              <p:ext uri="{D42A27DB-BD31-4B8C-83A1-F6EECF244321}">
                <p14:modId xmlns:p14="http://schemas.microsoft.com/office/powerpoint/2010/main" val="3590822984"/>
              </p:ext>
            </p:extLst>
          </p:nvPr>
        </p:nvGraphicFramePr>
        <p:xfrm>
          <a:off x="8415864" y="4622622"/>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17" name="Table 16">
            <a:extLst>
              <a:ext uri="{FF2B5EF4-FFF2-40B4-BE49-F238E27FC236}">
                <a16:creationId xmlns:a16="http://schemas.microsoft.com/office/drawing/2014/main" id="{8A4F739C-6846-5B4C-9486-46ACFEDA03E6}"/>
              </a:ext>
            </a:extLst>
          </p:cNvPr>
          <p:cNvGraphicFramePr>
            <a:graphicFrameLocks noGrp="1"/>
          </p:cNvGraphicFramePr>
          <p:nvPr>
            <p:extLst>
              <p:ext uri="{D42A27DB-BD31-4B8C-83A1-F6EECF244321}">
                <p14:modId xmlns:p14="http://schemas.microsoft.com/office/powerpoint/2010/main" val="439453152"/>
              </p:ext>
            </p:extLst>
          </p:nvPr>
        </p:nvGraphicFramePr>
        <p:xfrm>
          <a:off x="9933210" y="5237164"/>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8" name="Straight Arrow Connector 17">
            <a:extLst>
              <a:ext uri="{FF2B5EF4-FFF2-40B4-BE49-F238E27FC236}">
                <a16:creationId xmlns:a16="http://schemas.microsoft.com/office/drawing/2014/main" id="{C5BC25AC-EB6E-3641-818D-4F75C7054429}"/>
              </a:ext>
            </a:extLst>
          </p:cNvPr>
          <p:cNvCxnSpPr>
            <a:cxnSpLocks/>
          </p:cNvCxnSpPr>
          <p:nvPr/>
        </p:nvCxnSpPr>
        <p:spPr>
          <a:xfrm flipV="1">
            <a:off x="9066797" y="5493646"/>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0" name="TextBox 19">
            <a:extLst>
              <a:ext uri="{FF2B5EF4-FFF2-40B4-BE49-F238E27FC236}">
                <a16:creationId xmlns:a16="http://schemas.microsoft.com/office/drawing/2014/main" id="{DB0E48F9-4EF4-1E44-818A-008E9B5007DE}"/>
              </a:ext>
            </a:extLst>
          </p:cNvPr>
          <p:cNvSpPr txBox="1"/>
          <p:nvPr/>
        </p:nvSpPr>
        <p:spPr>
          <a:xfrm>
            <a:off x="7863807" y="6364670"/>
            <a:ext cx="1577991" cy="307777"/>
          </a:xfrm>
          <a:prstGeom prst="rect">
            <a:avLst/>
          </a:prstGeom>
          <a:noFill/>
        </p:spPr>
        <p:txBody>
          <a:bodyPr wrap="square" rtlCol="0">
            <a:spAutoFit/>
          </a:bodyPr>
          <a:lstStyle/>
          <a:p>
            <a:pPr algn="ctr"/>
            <a:r>
              <a:rPr lang="en-US" sz="1400" dirty="0">
                <a:solidFill>
                  <a:schemeClr val="accent2"/>
                </a:solidFill>
                <a:latin typeface="Times New Roman" panose="02020603050405020304" pitchFamily="18" charset="0"/>
                <a:cs typeface="Times New Roman" panose="02020603050405020304" pitchFamily="18" charset="0"/>
              </a:rPr>
              <a:t>document features</a:t>
            </a:r>
          </a:p>
        </p:txBody>
      </p:sp>
      <p:sp>
        <p:nvSpPr>
          <p:cNvPr id="21" name="TextBox 20">
            <a:extLst>
              <a:ext uri="{FF2B5EF4-FFF2-40B4-BE49-F238E27FC236}">
                <a16:creationId xmlns:a16="http://schemas.microsoft.com/office/drawing/2014/main" id="{A26D16C9-1DB4-AB4E-81AF-B726618D7396}"/>
              </a:ext>
            </a:extLst>
          </p:cNvPr>
          <p:cNvSpPr txBox="1"/>
          <p:nvPr/>
        </p:nvSpPr>
        <p:spPr>
          <a:xfrm>
            <a:off x="8733907" y="5498652"/>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cxnSp>
        <p:nvCxnSpPr>
          <p:cNvPr id="23" name="Straight Arrow Connector 22">
            <a:extLst>
              <a:ext uri="{FF2B5EF4-FFF2-40B4-BE49-F238E27FC236}">
                <a16:creationId xmlns:a16="http://schemas.microsoft.com/office/drawing/2014/main" id="{C99D15D1-E5B8-8A4A-B14D-A552AF8EC658}"/>
              </a:ext>
            </a:extLst>
          </p:cNvPr>
          <p:cNvCxnSpPr>
            <a:cxnSpLocks/>
            <a:stCxn id="24" idx="3"/>
            <a:endCxn id="25" idx="1"/>
          </p:cNvCxnSpPr>
          <p:nvPr/>
        </p:nvCxnSpPr>
        <p:spPr>
          <a:xfrm>
            <a:off x="4260155" y="5516180"/>
            <a:ext cx="13519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5A12126E-7EBD-954C-8299-8B118E3FC411}"/>
              </a:ext>
            </a:extLst>
          </p:cNvPr>
          <p:cNvPicPr>
            <a:picLocks noChangeAspect="1"/>
          </p:cNvPicPr>
          <p:nvPr/>
        </p:nvPicPr>
        <p:blipFill rotWithShape="1">
          <a:blip r:embed="rId5"/>
          <a:srcRect l="11976" t="10927" r="11177" b="12059"/>
          <a:stretch/>
        </p:blipFill>
        <p:spPr>
          <a:xfrm>
            <a:off x="2832516" y="4590414"/>
            <a:ext cx="1427639" cy="1851532"/>
          </a:xfrm>
          <a:prstGeom prst="rect">
            <a:avLst/>
          </a:prstGeom>
          <a:ln>
            <a:solidFill>
              <a:schemeClr val="tx1"/>
            </a:solidFill>
          </a:ln>
        </p:spPr>
      </p:pic>
      <p:sp>
        <p:nvSpPr>
          <p:cNvPr id="25" name="Rounded Rectangle 24">
            <a:extLst>
              <a:ext uri="{FF2B5EF4-FFF2-40B4-BE49-F238E27FC236}">
                <a16:creationId xmlns:a16="http://schemas.microsoft.com/office/drawing/2014/main" id="{4C309093-0E21-4D4F-BE06-75B99E7D29B9}"/>
              </a:ext>
            </a:extLst>
          </p:cNvPr>
          <p:cNvSpPr/>
          <p:nvPr/>
        </p:nvSpPr>
        <p:spPr>
          <a:xfrm>
            <a:off x="5612069" y="5045475"/>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cxnSp>
        <p:nvCxnSpPr>
          <p:cNvPr id="26" name="Straight Arrow Connector 25">
            <a:extLst>
              <a:ext uri="{FF2B5EF4-FFF2-40B4-BE49-F238E27FC236}">
                <a16:creationId xmlns:a16="http://schemas.microsoft.com/office/drawing/2014/main" id="{7F45BFD6-0CBF-9842-A1F5-3BE048C3FCEA}"/>
              </a:ext>
            </a:extLst>
          </p:cNvPr>
          <p:cNvCxnSpPr>
            <a:cxnSpLocks/>
          </p:cNvCxnSpPr>
          <p:nvPr/>
        </p:nvCxnSpPr>
        <p:spPr>
          <a:xfrm>
            <a:off x="7454633" y="5493646"/>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DCBB8291-5B14-B047-BE26-91988F66D549}"/>
              </a:ext>
            </a:extLst>
          </p:cNvPr>
          <p:cNvSpPr txBox="1"/>
          <p:nvPr/>
        </p:nvSpPr>
        <p:spPr>
          <a:xfrm>
            <a:off x="3068857" y="6464323"/>
            <a:ext cx="954956" cy="307777"/>
          </a:xfrm>
          <a:prstGeom prst="rect">
            <a:avLst/>
          </a:prstGeom>
          <a:noFill/>
        </p:spPr>
        <p:txBody>
          <a:bodyPr wrap="square" rtlCol="0">
            <a:spAutoFit/>
          </a:bodyPr>
          <a:lstStyle/>
          <a:p>
            <a:pPr algn="ctr"/>
            <a:r>
              <a:rPr lang="en-US" sz="1400" dirty="0">
                <a:solidFill>
                  <a:schemeClr val="accent2"/>
                </a:solidFill>
                <a:latin typeface="Times New Roman" panose="02020603050405020304" pitchFamily="18" charset="0"/>
                <a:cs typeface="Times New Roman" panose="02020603050405020304" pitchFamily="18" charset="0"/>
              </a:rPr>
              <a:t>document</a:t>
            </a:r>
          </a:p>
        </p:txBody>
      </p:sp>
      <p:cxnSp>
        <p:nvCxnSpPr>
          <p:cNvPr id="29" name="Straight Arrow Connector 28">
            <a:extLst>
              <a:ext uri="{FF2B5EF4-FFF2-40B4-BE49-F238E27FC236}">
                <a16:creationId xmlns:a16="http://schemas.microsoft.com/office/drawing/2014/main" id="{47E107A1-9D4E-C944-9AC7-C01A699C0805}"/>
              </a:ext>
            </a:extLst>
          </p:cNvPr>
          <p:cNvCxnSpPr>
            <a:cxnSpLocks/>
            <a:stCxn id="6" idx="3"/>
          </p:cNvCxnSpPr>
          <p:nvPr/>
        </p:nvCxnSpPr>
        <p:spPr>
          <a:xfrm>
            <a:off x="4260155" y="3345702"/>
            <a:ext cx="13519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8D45898F-E116-994B-9529-1300831A2303}"/>
              </a:ext>
            </a:extLst>
          </p:cNvPr>
          <p:cNvCxnSpPr>
            <a:cxnSpLocks/>
          </p:cNvCxnSpPr>
          <p:nvPr/>
        </p:nvCxnSpPr>
        <p:spPr>
          <a:xfrm>
            <a:off x="7454633" y="3345702"/>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a:extLst>
              <a:ext uri="{FF2B5EF4-FFF2-40B4-BE49-F238E27FC236}">
                <a16:creationId xmlns:a16="http://schemas.microsoft.com/office/drawing/2014/main" id="{148725C9-17B3-D84E-A6DC-ECCF2CD51CE5}"/>
              </a:ext>
            </a:extLst>
          </p:cNvPr>
          <p:cNvSpPr/>
          <p:nvPr/>
        </p:nvSpPr>
        <p:spPr>
          <a:xfrm>
            <a:off x="5612068" y="2901070"/>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6" name="Picture 5">
            <a:extLst>
              <a:ext uri="{FF2B5EF4-FFF2-40B4-BE49-F238E27FC236}">
                <a16:creationId xmlns:a16="http://schemas.microsoft.com/office/drawing/2014/main" id="{202900C6-26A5-4F44-BA06-071D9E41C079}"/>
              </a:ext>
            </a:extLst>
          </p:cNvPr>
          <p:cNvPicPr>
            <a:picLocks noChangeAspect="1"/>
          </p:cNvPicPr>
          <p:nvPr/>
        </p:nvPicPr>
        <p:blipFill>
          <a:blip r:embed="rId6"/>
          <a:stretch>
            <a:fillRect/>
          </a:stretch>
        </p:blipFill>
        <p:spPr>
          <a:xfrm>
            <a:off x="2832516" y="2614819"/>
            <a:ext cx="1427639" cy="1461765"/>
          </a:xfrm>
          <a:prstGeom prst="rect">
            <a:avLst/>
          </a:prstGeom>
        </p:spPr>
      </p:pic>
      <p:sp>
        <p:nvSpPr>
          <p:cNvPr id="40" name="TextBox 39">
            <a:extLst>
              <a:ext uri="{FF2B5EF4-FFF2-40B4-BE49-F238E27FC236}">
                <a16:creationId xmlns:a16="http://schemas.microsoft.com/office/drawing/2014/main" id="{DB9491BB-25CA-834B-A7FF-4828D4B79ECA}"/>
              </a:ext>
            </a:extLst>
          </p:cNvPr>
          <p:cNvSpPr txBox="1"/>
          <p:nvPr/>
        </p:nvSpPr>
        <p:spPr>
          <a:xfrm>
            <a:off x="2845382" y="4086870"/>
            <a:ext cx="1401905" cy="307777"/>
          </a:xfrm>
          <a:prstGeom prst="rect">
            <a:avLst/>
          </a:prstGeom>
          <a:noFill/>
        </p:spPr>
        <p:txBody>
          <a:bodyPr wrap="square" rtlCol="0">
            <a:spAutoFit/>
          </a:bodyPr>
          <a:lstStyle/>
          <a:p>
            <a:pPr algn="ctr"/>
            <a:r>
              <a:rPr lang="en-US" sz="1400" dirty="0">
                <a:solidFill>
                  <a:schemeClr val="accent1"/>
                </a:solidFill>
                <a:latin typeface="Times New Roman" panose="02020603050405020304" pitchFamily="18" charset="0"/>
                <a:cs typeface="Times New Roman" panose="02020603050405020304" pitchFamily="18" charset="0"/>
              </a:rPr>
              <a:t>image</a:t>
            </a:r>
          </a:p>
        </p:txBody>
      </p:sp>
      <p:sp>
        <p:nvSpPr>
          <p:cNvPr id="42" name="Title 1">
            <a:extLst>
              <a:ext uri="{FF2B5EF4-FFF2-40B4-BE49-F238E27FC236}">
                <a16:creationId xmlns:a16="http://schemas.microsoft.com/office/drawing/2014/main" id="{48855032-C654-1F4A-8DAB-F5374D2A0EE3}"/>
              </a:ext>
            </a:extLst>
          </p:cNvPr>
          <p:cNvSpPr>
            <a:spLocks noGrp="1"/>
          </p:cNvSpPr>
          <p:nvPr>
            <p:ph type="title"/>
          </p:nvPr>
        </p:nvSpPr>
        <p:spPr>
          <a:xfrm>
            <a:off x="-2072187" y="-26405"/>
            <a:ext cx="12192000" cy="1325563"/>
          </a:xfrm>
        </p:spPr>
        <p:txBody>
          <a:bodyPr/>
          <a:lstStyle/>
          <a:p>
            <a:pPr algn="ctr"/>
            <a:r>
              <a:rPr lang="en-US" dirty="0"/>
              <a:t>Separate Prediction Models</a:t>
            </a:r>
          </a:p>
        </p:txBody>
      </p:sp>
      <p:pic>
        <p:nvPicPr>
          <p:cNvPr id="5" name="Audio 4">
            <a:hlinkClick r:id="" action="ppaction://media"/>
            <a:extLst>
              <a:ext uri="{FF2B5EF4-FFF2-40B4-BE49-F238E27FC236}">
                <a16:creationId xmlns:a16="http://schemas.microsoft.com/office/drawing/2014/main" id="{32C07908-7FF2-D647-A7C8-1B8867A4185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85202223"/>
      </p:ext>
    </p:extLst>
  </p:cSld>
  <p:clrMapOvr>
    <a:masterClrMapping/>
  </p:clrMapOvr>
  <mc:AlternateContent xmlns:mc="http://schemas.openxmlformats.org/markup-compatibility/2006">
    <mc:Choice xmlns:p14="http://schemas.microsoft.com/office/powerpoint/2010/main" Requires="p14">
      <p:transition spd="slow" p14:dur="2000" advTm="48479"/>
    </mc:Choice>
    <mc:Fallback>
      <p:transition spd="slow" advTm="48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2072187" y="-26405"/>
            <a:ext cx="12192000" cy="1325563"/>
          </a:xfrm>
        </p:spPr>
        <p:txBody>
          <a:bodyPr/>
          <a:lstStyle/>
          <a:p>
            <a:pPr algn="ctr"/>
            <a:r>
              <a:rPr lang="en-US" dirty="0"/>
              <a:t>Multi-Modal Prediction Model</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extLst>
              <p:ext uri="{D42A27DB-BD31-4B8C-83A1-F6EECF244321}">
                <p14:modId xmlns:p14="http://schemas.microsoft.com/office/powerpoint/2010/main" val="1860047018"/>
              </p:ext>
            </p:extLst>
          </p:nvPr>
        </p:nvGraphicFramePr>
        <p:xfrm>
          <a:off x="8431316" y="737636"/>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9" name="Table 13">
            <a:extLst>
              <a:ext uri="{FF2B5EF4-FFF2-40B4-BE49-F238E27FC236}">
                <a16:creationId xmlns:a16="http://schemas.microsoft.com/office/drawing/2014/main" id="{746AD1A7-A8CE-B04A-AC5B-3670F8BE0D26}"/>
              </a:ext>
            </a:extLst>
          </p:cNvPr>
          <p:cNvGraphicFramePr>
            <a:graphicFrameLocks noGrp="1"/>
          </p:cNvGraphicFramePr>
          <p:nvPr/>
        </p:nvGraphicFramePr>
        <p:xfrm>
          <a:off x="8431316" y="2474678"/>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10" name="Table 9">
            <a:extLst>
              <a:ext uri="{FF2B5EF4-FFF2-40B4-BE49-F238E27FC236}">
                <a16:creationId xmlns:a16="http://schemas.microsoft.com/office/drawing/2014/main" id="{8F9F3082-9CCF-E74D-9FAE-329BF39FBD14}"/>
              </a:ext>
            </a:extLst>
          </p:cNvPr>
          <p:cNvGraphicFramePr>
            <a:graphicFrameLocks noGrp="1"/>
          </p:cNvGraphicFramePr>
          <p:nvPr/>
        </p:nvGraphicFramePr>
        <p:xfrm>
          <a:off x="9948662" y="3089220"/>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1" name="Straight Arrow Connector 10">
            <a:extLst>
              <a:ext uri="{FF2B5EF4-FFF2-40B4-BE49-F238E27FC236}">
                <a16:creationId xmlns:a16="http://schemas.microsoft.com/office/drawing/2014/main" id="{67F4FB97-E33B-AA44-94E1-17E5647B4662}"/>
              </a:ext>
            </a:extLst>
          </p:cNvPr>
          <p:cNvCxnSpPr>
            <a:cxnSpLocks/>
          </p:cNvCxnSpPr>
          <p:nvPr/>
        </p:nvCxnSpPr>
        <p:spPr>
          <a:xfrm flipV="1">
            <a:off x="9082249" y="3345702"/>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A068B05A-3B90-0B48-BA3D-E339296AD7AA}"/>
              </a:ext>
            </a:extLst>
          </p:cNvPr>
          <p:cNvSpPr txBox="1"/>
          <p:nvPr/>
        </p:nvSpPr>
        <p:spPr>
          <a:xfrm>
            <a:off x="8749359" y="3350708"/>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graphicFrame>
        <p:nvGraphicFramePr>
          <p:cNvPr id="16" name="Table 13">
            <a:extLst>
              <a:ext uri="{FF2B5EF4-FFF2-40B4-BE49-F238E27FC236}">
                <a16:creationId xmlns:a16="http://schemas.microsoft.com/office/drawing/2014/main" id="{AB988508-78BB-F84A-851B-C1F7A549B78E}"/>
              </a:ext>
            </a:extLst>
          </p:cNvPr>
          <p:cNvGraphicFramePr>
            <a:graphicFrameLocks noGrp="1"/>
          </p:cNvGraphicFramePr>
          <p:nvPr>
            <p:extLst>
              <p:ext uri="{D42A27DB-BD31-4B8C-83A1-F6EECF244321}">
                <p14:modId xmlns:p14="http://schemas.microsoft.com/office/powerpoint/2010/main" val="2995959112"/>
              </p:ext>
            </p:extLst>
          </p:nvPr>
        </p:nvGraphicFramePr>
        <p:xfrm>
          <a:off x="8431314" y="4218269"/>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sp>
        <p:nvSpPr>
          <p:cNvPr id="20" name="TextBox 19">
            <a:extLst>
              <a:ext uri="{FF2B5EF4-FFF2-40B4-BE49-F238E27FC236}">
                <a16:creationId xmlns:a16="http://schemas.microsoft.com/office/drawing/2014/main" id="{DB0E48F9-4EF4-1E44-818A-008E9B5007DE}"/>
              </a:ext>
            </a:extLst>
          </p:cNvPr>
          <p:cNvSpPr txBox="1"/>
          <p:nvPr/>
        </p:nvSpPr>
        <p:spPr>
          <a:xfrm>
            <a:off x="7863806" y="6072614"/>
            <a:ext cx="1577991" cy="738664"/>
          </a:xfrm>
          <a:prstGeom prst="rect">
            <a:avLst/>
          </a:prstGeom>
          <a:noFill/>
        </p:spPr>
        <p:txBody>
          <a:bodyPr wrap="square" rtlCol="0">
            <a:spAutoFit/>
          </a:bodyPr>
          <a:lstStyle/>
          <a:p>
            <a:pPr algn="ctr"/>
            <a:r>
              <a:rPr lang="en-US" sz="1400" b="1" dirty="0">
                <a:solidFill>
                  <a:schemeClr val="accent6"/>
                </a:solidFill>
                <a:latin typeface="Times New Roman" panose="02020603050405020304" pitchFamily="18" charset="0"/>
                <a:cs typeface="Times New Roman" panose="02020603050405020304" pitchFamily="18" charset="0"/>
              </a:rPr>
              <a:t>concatenated, multi-modal features</a:t>
            </a:r>
          </a:p>
        </p:txBody>
      </p:sp>
      <p:cxnSp>
        <p:nvCxnSpPr>
          <p:cNvPr id="23" name="Straight Arrow Connector 22">
            <a:extLst>
              <a:ext uri="{FF2B5EF4-FFF2-40B4-BE49-F238E27FC236}">
                <a16:creationId xmlns:a16="http://schemas.microsoft.com/office/drawing/2014/main" id="{C99D15D1-E5B8-8A4A-B14D-A552AF8EC658}"/>
              </a:ext>
            </a:extLst>
          </p:cNvPr>
          <p:cNvCxnSpPr>
            <a:cxnSpLocks/>
            <a:stCxn id="24" idx="3"/>
            <a:endCxn id="25" idx="1"/>
          </p:cNvCxnSpPr>
          <p:nvPr/>
        </p:nvCxnSpPr>
        <p:spPr>
          <a:xfrm>
            <a:off x="4260155" y="5516180"/>
            <a:ext cx="13519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5A12126E-7EBD-954C-8299-8B118E3FC411}"/>
              </a:ext>
            </a:extLst>
          </p:cNvPr>
          <p:cNvPicPr>
            <a:picLocks noChangeAspect="1"/>
          </p:cNvPicPr>
          <p:nvPr/>
        </p:nvPicPr>
        <p:blipFill rotWithShape="1">
          <a:blip r:embed="rId5"/>
          <a:srcRect l="11976" t="10927" r="11177" b="12059"/>
          <a:stretch/>
        </p:blipFill>
        <p:spPr>
          <a:xfrm>
            <a:off x="2832516" y="4590414"/>
            <a:ext cx="1427639" cy="1851532"/>
          </a:xfrm>
          <a:prstGeom prst="rect">
            <a:avLst/>
          </a:prstGeom>
          <a:ln>
            <a:solidFill>
              <a:schemeClr val="tx1"/>
            </a:solidFill>
          </a:ln>
        </p:spPr>
      </p:pic>
      <p:sp>
        <p:nvSpPr>
          <p:cNvPr id="25" name="Rounded Rectangle 24">
            <a:extLst>
              <a:ext uri="{FF2B5EF4-FFF2-40B4-BE49-F238E27FC236}">
                <a16:creationId xmlns:a16="http://schemas.microsoft.com/office/drawing/2014/main" id="{4C309093-0E21-4D4F-BE06-75B99E7D29B9}"/>
              </a:ext>
            </a:extLst>
          </p:cNvPr>
          <p:cNvSpPr/>
          <p:nvPr/>
        </p:nvSpPr>
        <p:spPr>
          <a:xfrm>
            <a:off x="5612069" y="5045475"/>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cxnSp>
        <p:nvCxnSpPr>
          <p:cNvPr id="26" name="Straight Arrow Connector 25">
            <a:extLst>
              <a:ext uri="{FF2B5EF4-FFF2-40B4-BE49-F238E27FC236}">
                <a16:creationId xmlns:a16="http://schemas.microsoft.com/office/drawing/2014/main" id="{7F45BFD6-0CBF-9842-A1F5-3BE048C3FCEA}"/>
              </a:ext>
            </a:extLst>
          </p:cNvPr>
          <p:cNvCxnSpPr>
            <a:cxnSpLocks/>
          </p:cNvCxnSpPr>
          <p:nvPr/>
        </p:nvCxnSpPr>
        <p:spPr>
          <a:xfrm flipV="1">
            <a:off x="7454633" y="5089293"/>
            <a:ext cx="872438" cy="40435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DCBB8291-5B14-B047-BE26-91988F66D549}"/>
              </a:ext>
            </a:extLst>
          </p:cNvPr>
          <p:cNvSpPr txBox="1"/>
          <p:nvPr/>
        </p:nvSpPr>
        <p:spPr>
          <a:xfrm>
            <a:off x="3068857" y="6464323"/>
            <a:ext cx="954956" cy="307777"/>
          </a:xfrm>
          <a:prstGeom prst="rect">
            <a:avLst/>
          </a:prstGeom>
          <a:noFill/>
        </p:spPr>
        <p:txBody>
          <a:bodyPr wrap="square" rtlCol="0">
            <a:spAutoFit/>
          </a:bodyPr>
          <a:lstStyle/>
          <a:p>
            <a:pPr algn="ctr"/>
            <a:r>
              <a:rPr lang="en-US" sz="1400" dirty="0">
                <a:solidFill>
                  <a:schemeClr val="accent2"/>
                </a:solidFill>
                <a:latin typeface="Times New Roman" panose="02020603050405020304" pitchFamily="18" charset="0"/>
                <a:cs typeface="Times New Roman" panose="02020603050405020304" pitchFamily="18" charset="0"/>
              </a:rPr>
              <a:t>document</a:t>
            </a:r>
          </a:p>
        </p:txBody>
      </p:sp>
      <p:cxnSp>
        <p:nvCxnSpPr>
          <p:cNvPr id="29" name="Straight Arrow Connector 28">
            <a:extLst>
              <a:ext uri="{FF2B5EF4-FFF2-40B4-BE49-F238E27FC236}">
                <a16:creationId xmlns:a16="http://schemas.microsoft.com/office/drawing/2014/main" id="{47E107A1-9D4E-C944-9AC7-C01A699C0805}"/>
              </a:ext>
            </a:extLst>
          </p:cNvPr>
          <p:cNvCxnSpPr>
            <a:cxnSpLocks/>
            <a:stCxn id="6" idx="3"/>
          </p:cNvCxnSpPr>
          <p:nvPr/>
        </p:nvCxnSpPr>
        <p:spPr>
          <a:xfrm>
            <a:off x="4260155" y="3345702"/>
            <a:ext cx="13519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8D45898F-E116-994B-9529-1300831A2303}"/>
              </a:ext>
            </a:extLst>
          </p:cNvPr>
          <p:cNvCxnSpPr>
            <a:cxnSpLocks/>
          </p:cNvCxnSpPr>
          <p:nvPr/>
        </p:nvCxnSpPr>
        <p:spPr>
          <a:xfrm>
            <a:off x="7454633" y="3345702"/>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a:extLst>
              <a:ext uri="{FF2B5EF4-FFF2-40B4-BE49-F238E27FC236}">
                <a16:creationId xmlns:a16="http://schemas.microsoft.com/office/drawing/2014/main" id="{148725C9-17B3-D84E-A6DC-ECCF2CD51CE5}"/>
              </a:ext>
            </a:extLst>
          </p:cNvPr>
          <p:cNvSpPr/>
          <p:nvPr/>
        </p:nvSpPr>
        <p:spPr>
          <a:xfrm>
            <a:off x="5612068" y="2901070"/>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6" name="Picture 5">
            <a:extLst>
              <a:ext uri="{FF2B5EF4-FFF2-40B4-BE49-F238E27FC236}">
                <a16:creationId xmlns:a16="http://schemas.microsoft.com/office/drawing/2014/main" id="{202900C6-26A5-4F44-BA06-071D9E41C079}"/>
              </a:ext>
            </a:extLst>
          </p:cNvPr>
          <p:cNvPicPr>
            <a:picLocks noChangeAspect="1"/>
          </p:cNvPicPr>
          <p:nvPr/>
        </p:nvPicPr>
        <p:blipFill>
          <a:blip r:embed="rId6"/>
          <a:stretch>
            <a:fillRect/>
          </a:stretch>
        </p:blipFill>
        <p:spPr>
          <a:xfrm>
            <a:off x="2832516" y="2614819"/>
            <a:ext cx="1427639" cy="1461765"/>
          </a:xfrm>
          <a:prstGeom prst="rect">
            <a:avLst/>
          </a:prstGeom>
        </p:spPr>
      </p:pic>
      <p:sp>
        <p:nvSpPr>
          <p:cNvPr id="40" name="TextBox 39">
            <a:extLst>
              <a:ext uri="{FF2B5EF4-FFF2-40B4-BE49-F238E27FC236}">
                <a16:creationId xmlns:a16="http://schemas.microsoft.com/office/drawing/2014/main" id="{DB9491BB-25CA-834B-A7FF-4828D4B79ECA}"/>
              </a:ext>
            </a:extLst>
          </p:cNvPr>
          <p:cNvSpPr txBox="1"/>
          <p:nvPr/>
        </p:nvSpPr>
        <p:spPr>
          <a:xfrm>
            <a:off x="2845382" y="4086870"/>
            <a:ext cx="1401905" cy="307777"/>
          </a:xfrm>
          <a:prstGeom prst="rect">
            <a:avLst/>
          </a:prstGeom>
          <a:noFill/>
        </p:spPr>
        <p:txBody>
          <a:bodyPr wrap="square" rtlCol="0">
            <a:spAutoFit/>
          </a:bodyPr>
          <a:lstStyle/>
          <a:p>
            <a:pPr algn="ctr"/>
            <a:r>
              <a:rPr lang="en-US" sz="1400" dirty="0">
                <a:solidFill>
                  <a:schemeClr val="accent1"/>
                </a:solidFill>
                <a:latin typeface="Times New Roman" panose="02020603050405020304" pitchFamily="18" charset="0"/>
                <a:cs typeface="Times New Roman" panose="02020603050405020304" pitchFamily="18" charset="0"/>
              </a:rPr>
              <a:t>image</a:t>
            </a:r>
          </a:p>
        </p:txBody>
      </p:sp>
      <p:pic>
        <p:nvPicPr>
          <p:cNvPr id="2" name="Audio 1">
            <a:hlinkClick r:id="" action="ppaction://media"/>
            <a:extLst>
              <a:ext uri="{FF2B5EF4-FFF2-40B4-BE49-F238E27FC236}">
                <a16:creationId xmlns:a16="http://schemas.microsoft.com/office/drawing/2014/main" id="{B22DC02D-556E-2E40-9AC6-968ED52B0C1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72738864"/>
      </p:ext>
    </p:extLst>
  </p:cSld>
  <p:clrMapOvr>
    <a:masterClrMapping/>
  </p:clrMapOvr>
  <mc:AlternateContent xmlns:mc="http://schemas.openxmlformats.org/markup-compatibility/2006">
    <mc:Choice xmlns:p14="http://schemas.microsoft.com/office/powerpoint/2010/main" Requires="p14">
      <p:transition spd="slow" p14:dur="2000" advTm="34188"/>
    </mc:Choice>
    <mc:Fallback>
      <p:transition spd="slow" advTm="341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2072187" y="-26405"/>
            <a:ext cx="12192000" cy="1325563"/>
          </a:xfrm>
        </p:spPr>
        <p:txBody>
          <a:bodyPr/>
          <a:lstStyle/>
          <a:p>
            <a:pPr algn="ctr"/>
            <a:r>
              <a:rPr lang="en-US" dirty="0"/>
              <a:t>Multi-Modal Prediction Model</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431316" y="737636"/>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9" name="Table 13">
            <a:extLst>
              <a:ext uri="{FF2B5EF4-FFF2-40B4-BE49-F238E27FC236}">
                <a16:creationId xmlns:a16="http://schemas.microsoft.com/office/drawing/2014/main" id="{746AD1A7-A8CE-B04A-AC5B-3670F8BE0D26}"/>
              </a:ext>
            </a:extLst>
          </p:cNvPr>
          <p:cNvGraphicFramePr>
            <a:graphicFrameLocks noGrp="1"/>
          </p:cNvGraphicFramePr>
          <p:nvPr/>
        </p:nvGraphicFramePr>
        <p:xfrm>
          <a:off x="8431316" y="2474678"/>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10" name="Table 9">
            <a:extLst>
              <a:ext uri="{FF2B5EF4-FFF2-40B4-BE49-F238E27FC236}">
                <a16:creationId xmlns:a16="http://schemas.microsoft.com/office/drawing/2014/main" id="{8F9F3082-9CCF-E74D-9FAE-329BF39FBD14}"/>
              </a:ext>
            </a:extLst>
          </p:cNvPr>
          <p:cNvGraphicFramePr>
            <a:graphicFrameLocks noGrp="1"/>
          </p:cNvGraphicFramePr>
          <p:nvPr/>
        </p:nvGraphicFramePr>
        <p:xfrm>
          <a:off x="9948662" y="3089220"/>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1" name="Straight Arrow Connector 10">
            <a:extLst>
              <a:ext uri="{FF2B5EF4-FFF2-40B4-BE49-F238E27FC236}">
                <a16:creationId xmlns:a16="http://schemas.microsoft.com/office/drawing/2014/main" id="{67F4FB97-E33B-AA44-94E1-17E5647B4662}"/>
              </a:ext>
            </a:extLst>
          </p:cNvPr>
          <p:cNvCxnSpPr>
            <a:cxnSpLocks/>
          </p:cNvCxnSpPr>
          <p:nvPr/>
        </p:nvCxnSpPr>
        <p:spPr>
          <a:xfrm flipV="1">
            <a:off x="9082249" y="3345702"/>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A068B05A-3B90-0B48-BA3D-E339296AD7AA}"/>
              </a:ext>
            </a:extLst>
          </p:cNvPr>
          <p:cNvSpPr txBox="1"/>
          <p:nvPr/>
        </p:nvSpPr>
        <p:spPr>
          <a:xfrm>
            <a:off x="8749359" y="3350708"/>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graphicFrame>
        <p:nvGraphicFramePr>
          <p:cNvPr id="16" name="Table 13">
            <a:extLst>
              <a:ext uri="{FF2B5EF4-FFF2-40B4-BE49-F238E27FC236}">
                <a16:creationId xmlns:a16="http://schemas.microsoft.com/office/drawing/2014/main" id="{AB988508-78BB-F84A-851B-C1F7A549B78E}"/>
              </a:ext>
            </a:extLst>
          </p:cNvPr>
          <p:cNvGraphicFramePr>
            <a:graphicFrameLocks noGrp="1"/>
          </p:cNvGraphicFramePr>
          <p:nvPr/>
        </p:nvGraphicFramePr>
        <p:xfrm>
          <a:off x="8431314" y="4218269"/>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sp>
        <p:nvSpPr>
          <p:cNvPr id="20" name="TextBox 19">
            <a:extLst>
              <a:ext uri="{FF2B5EF4-FFF2-40B4-BE49-F238E27FC236}">
                <a16:creationId xmlns:a16="http://schemas.microsoft.com/office/drawing/2014/main" id="{DB0E48F9-4EF4-1E44-818A-008E9B5007DE}"/>
              </a:ext>
            </a:extLst>
          </p:cNvPr>
          <p:cNvSpPr txBox="1"/>
          <p:nvPr/>
        </p:nvSpPr>
        <p:spPr>
          <a:xfrm>
            <a:off x="7863806" y="6072614"/>
            <a:ext cx="1577991" cy="738664"/>
          </a:xfrm>
          <a:prstGeom prst="rect">
            <a:avLst/>
          </a:prstGeom>
          <a:noFill/>
        </p:spPr>
        <p:txBody>
          <a:bodyPr wrap="square" rtlCol="0">
            <a:spAutoFit/>
          </a:bodyPr>
          <a:lstStyle/>
          <a:p>
            <a:pPr algn="ctr"/>
            <a:r>
              <a:rPr lang="en-US" sz="1400" b="1" dirty="0">
                <a:solidFill>
                  <a:schemeClr val="accent6"/>
                </a:solidFill>
                <a:latin typeface="Times New Roman" panose="02020603050405020304" pitchFamily="18" charset="0"/>
                <a:cs typeface="Times New Roman" panose="02020603050405020304" pitchFamily="18" charset="0"/>
              </a:rPr>
              <a:t>concatenated, multi-modal features</a:t>
            </a:r>
          </a:p>
        </p:txBody>
      </p:sp>
      <p:cxnSp>
        <p:nvCxnSpPr>
          <p:cNvPr id="23" name="Straight Arrow Connector 22">
            <a:extLst>
              <a:ext uri="{FF2B5EF4-FFF2-40B4-BE49-F238E27FC236}">
                <a16:creationId xmlns:a16="http://schemas.microsoft.com/office/drawing/2014/main" id="{C99D15D1-E5B8-8A4A-B14D-A552AF8EC658}"/>
              </a:ext>
            </a:extLst>
          </p:cNvPr>
          <p:cNvCxnSpPr>
            <a:cxnSpLocks/>
            <a:stCxn id="24" idx="3"/>
            <a:endCxn id="25" idx="1"/>
          </p:cNvCxnSpPr>
          <p:nvPr/>
        </p:nvCxnSpPr>
        <p:spPr>
          <a:xfrm>
            <a:off x="4260155" y="5516180"/>
            <a:ext cx="13519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5A12126E-7EBD-954C-8299-8B118E3FC411}"/>
              </a:ext>
            </a:extLst>
          </p:cNvPr>
          <p:cNvPicPr>
            <a:picLocks noChangeAspect="1"/>
          </p:cNvPicPr>
          <p:nvPr/>
        </p:nvPicPr>
        <p:blipFill rotWithShape="1">
          <a:blip r:embed="rId5"/>
          <a:srcRect l="11976" t="10927" r="11177" b="12059"/>
          <a:stretch/>
        </p:blipFill>
        <p:spPr>
          <a:xfrm>
            <a:off x="2832516" y="4590414"/>
            <a:ext cx="1427639" cy="1851532"/>
          </a:xfrm>
          <a:prstGeom prst="rect">
            <a:avLst/>
          </a:prstGeom>
          <a:ln>
            <a:solidFill>
              <a:schemeClr val="tx1"/>
            </a:solidFill>
          </a:ln>
        </p:spPr>
      </p:pic>
      <p:sp>
        <p:nvSpPr>
          <p:cNvPr id="25" name="Rounded Rectangle 24">
            <a:extLst>
              <a:ext uri="{FF2B5EF4-FFF2-40B4-BE49-F238E27FC236}">
                <a16:creationId xmlns:a16="http://schemas.microsoft.com/office/drawing/2014/main" id="{4C309093-0E21-4D4F-BE06-75B99E7D29B9}"/>
              </a:ext>
            </a:extLst>
          </p:cNvPr>
          <p:cNvSpPr/>
          <p:nvPr/>
        </p:nvSpPr>
        <p:spPr>
          <a:xfrm>
            <a:off x="5612069" y="5045475"/>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cxnSp>
        <p:nvCxnSpPr>
          <p:cNvPr id="26" name="Straight Arrow Connector 25">
            <a:extLst>
              <a:ext uri="{FF2B5EF4-FFF2-40B4-BE49-F238E27FC236}">
                <a16:creationId xmlns:a16="http://schemas.microsoft.com/office/drawing/2014/main" id="{7F45BFD6-0CBF-9842-A1F5-3BE048C3FCEA}"/>
              </a:ext>
            </a:extLst>
          </p:cNvPr>
          <p:cNvCxnSpPr>
            <a:cxnSpLocks/>
          </p:cNvCxnSpPr>
          <p:nvPr/>
        </p:nvCxnSpPr>
        <p:spPr>
          <a:xfrm flipV="1">
            <a:off x="7454633" y="5089293"/>
            <a:ext cx="872438" cy="40435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DCBB8291-5B14-B047-BE26-91988F66D549}"/>
              </a:ext>
            </a:extLst>
          </p:cNvPr>
          <p:cNvSpPr txBox="1"/>
          <p:nvPr/>
        </p:nvSpPr>
        <p:spPr>
          <a:xfrm>
            <a:off x="3068857" y="6464323"/>
            <a:ext cx="954956" cy="307777"/>
          </a:xfrm>
          <a:prstGeom prst="rect">
            <a:avLst/>
          </a:prstGeom>
          <a:noFill/>
        </p:spPr>
        <p:txBody>
          <a:bodyPr wrap="square" rtlCol="0">
            <a:spAutoFit/>
          </a:bodyPr>
          <a:lstStyle/>
          <a:p>
            <a:pPr algn="ctr"/>
            <a:r>
              <a:rPr lang="en-US" sz="1400" dirty="0">
                <a:solidFill>
                  <a:schemeClr val="accent2"/>
                </a:solidFill>
                <a:latin typeface="Times New Roman" panose="02020603050405020304" pitchFamily="18" charset="0"/>
                <a:cs typeface="Times New Roman" panose="02020603050405020304" pitchFamily="18" charset="0"/>
              </a:rPr>
              <a:t>document</a:t>
            </a:r>
          </a:p>
        </p:txBody>
      </p:sp>
      <p:cxnSp>
        <p:nvCxnSpPr>
          <p:cNvPr id="29" name="Straight Arrow Connector 28">
            <a:extLst>
              <a:ext uri="{FF2B5EF4-FFF2-40B4-BE49-F238E27FC236}">
                <a16:creationId xmlns:a16="http://schemas.microsoft.com/office/drawing/2014/main" id="{47E107A1-9D4E-C944-9AC7-C01A699C0805}"/>
              </a:ext>
            </a:extLst>
          </p:cNvPr>
          <p:cNvCxnSpPr>
            <a:cxnSpLocks/>
            <a:stCxn id="6" idx="3"/>
          </p:cNvCxnSpPr>
          <p:nvPr/>
        </p:nvCxnSpPr>
        <p:spPr>
          <a:xfrm>
            <a:off x="4260155" y="3345702"/>
            <a:ext cx="13519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8D45898F-E116-994B-9529-1300831A2303}"/>
              </a:ext>
            </a:extLst>
          </p:cNvPr>
          <p:cNvCxnSpPr>
            <a:cxnSpLocks/>
          </p:cNvCxnSpPr>
          <p:nvPr/>
        </p:nvCxnSpPr>
        <p:spPr>
          <a:xfrm>
            <a:off x="7454633" y="3345702"/>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a:extLst>
              <a:ext uri="{FF2B5EF4-FFF2-40B4-BE49-F238E27FC236}">
                <a16:creationId xmlns:a16="http://schemas.microsoft.com/office/drawing/2014/main" id="{148725C9-17B3-D84E-A6DC-ECCF2CD51CE5}"/>
              </a:ext>
            </a:extLst>
          </p:cNvPr>
          <p:cNvSpPr/>
          <p:nvPr/>
        </p:nvSpPr>
        <p:spPr>
          <a:xfrm>
            <a:off x="5612068" y="2901070"/>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6" name="Picture 5">
            <a:extLst>
              <a:ext uri="{FF2B5EF4-FFF2-40B4-BE49-F238E27FC236}">
                <a16:creationId xmlns:a16="http://schemas.microsoft.com/office/drawing/2014/main" id="{202900C6-26A5-4F44-BA06-071D9E41C079}"/>
              </a:ext>
            </a:extLst>
          </p:cNvPr>
          <p:cNvPicPr>
            <a:picLocks noChangeAspect="1"/>
          </p:cNvPicPr>
          <p:nvPr/>
        </p:nvPicPr>
        <p:blipFill>
          <a:blip r:embed="rId6"/>
          <a:stretch>
            <a:fillRect/>
          </a:stretch>
        </p:blipFill>
        <p:spPr>
          <a:xfrm>
            <a:off x="2832516" y="2614819"/>
            <a:ext cx="1427639" cy="1461765"/>
          </a:xfrm>
          <a:prstGeom prst="rect">
            <a:avLst/>
          </a:prstGeom>
        </p:spPr>
      </p:pic>
      <p:sp>
        <p:nvSpPr>
          <p:cNvPr id="40" name="TextBox 39">
            <a:extLst>
              <a:ext uri="{FF2B5EF4-FFF2-40B4-BE49-F238E27FC236}">
                <a16:creationId xmlns:a16="http://schemas.microsoft.com/office/drawing/2014/main" id="{DB9491BB-25CA-834B-A7FF-4828D4B79ECA}"/>
              </a:ext>
            </a:extLst>
          </p:cNvPr>
          <p:cNvSpPr txBox="1"/>
          <p:nvPr/>
        </p:nvSpPr>
        <p:spPr>
          <a:xfrm>
            <a:off x="2845382" y="4086870"/>
            <a:ext cx="1401905" cy="307777"/>
          </a:xfrm>
          <a:prstGeom prst="rect">
            <a:avLst/>
          </a:prstGeom>
          <a:noFill/>
        </p:spPr>
        <p:txBody>
          <a:bodyPr wrap="square" rtlCol="0">
            <a:spAutoFit/>
          </a:bodyPr>
          <a:lstStyle/>
          <a:p>
            <a:pPr algn="ctr"/>
            <a:r>
              <a:rPr lang="en-US" sz="1400" dirty="0">
                <a:solidFill>
                  <a:schemeClr val="accent1"/>
                </a:solidFill>
                <a:latin typeface="Times New Roman" panose="02020603050405020304" pitchFamily="18" charset="0"/>
                <a:cs typeface="Times New Roman" panose="02020603050405020304" pitchFamily="18" charset="0"/>
              </a:rPr>
              <a:t>image</a:t>
            </a:r>
          </a:p>
        </p:txBody>
      </p:sp>
      <p:sp>
        <p:nvSpPr>
          <p:cNvPr id="30" name="TextBox 29">
            <a:extLst>
              <a:ext uri="{FF2B5EF4-FFF2-40B4-BE49-F238E27FC236}">
                <a16:creationId xmlns:a16="http://schemas.microsoft.com/office/drawing/2014/main" id="{D104A7FA-35FA-C540-A097-F10C96D69744}"/>
              </a:ext>
            </a:extLst>
          </p:cNvPr>
          <p:cNvSpPr txBox="1"/>
          <p:nvPr/>
        </p:nvSpPr>
        <p:spPr>
          <a:xfrm>
            <a:off x="552649" y="986884"/>
            <a:ext cx="6952605" cy="923330"/>
          </a:xfrm>
          <a:prstGeom prst="rect">
            <a:avLst/>
          </a:prstGeom>
          <a:noFill/>
        </p:spPr>
        <p:txBody>
          <a:bodyPr wrap="square" rtlCol="0">
            <a:spAutoFit/>
          </a:bodyPr>
          <a:lstStyle/>
          <a:p>
            <a:pPr marL="342900" indent="-342900">
              <a:buAutoNum type="arabicPeriod"/>
            </a:pPr>
            <a:r>
              <a:rPr lang="en-US" dirty="0"/>
              <a:t>Train independently</a:t>
            </a:r>
          </a:p>
          <a:p>
            <a:pPr marL="342900" indent="-342900">
              <a:buAutoNum type="arabicPeriod"/>
            </a:pPr>
            <a:r>
              <a:rPr lang="en-US" dirty="0"/>
              <a:t>Concatenate</a:t>
            </a:r>
          </a:p>
          <a:p>
            <a:pPr marL="342900" indent="-342900">
              <a:buAutoNum type="arabicPeriod"/>
            </a:pPr>
            <a:r>
              <a:rPr lang="en-US" dirty="0"/>
              <a:t>Train together</a:t>
            </a:r>
          </a:p>
        </p:txBody>
      </p:sp>
      <p:pic>
        <p:nvPicPr>
          <p:cNvPr id="2" name="Audio 1">
            <a:hlinkClick r:id="" action="ppaction://media"/>
            <a:extLst>
              <a:ext uri="{FF2B5EF4-FFF2-40B4-BE49-F238E27FC236}">
                <a16:creationId xmlns:a16="http://schemas.microsoft.com/office/drawing/2014/main" id="{24C5C91D-DE67-EE44-9460-B9822DFF490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07943303"/>
      </p:ext>
    </p:extLst>
  </p:cSld>
  <p:clrMapOvr>
    <a:masterClrMapping/>
  </p:clrMapOvr>
  <mc:AlternateContent xmlns:mc="http://schemas.openxmlformats.org/markup-compatibility/2006">
    <mc:Choice xmlns:p14="http://schemas.microsoft.com/office/powerpoint/2010/main" Requires="p14">
      <p:transition spd="slow" p14:dur="2000" advTm="43874"/>
    </mc:Choice>
    <mc:Fallback>
      <p:transition spd="slow" advTm="43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E1FAC8BA-4E0B-8546-91E3-DB4FD3DE1834}"/>
              </a:ext>
            </a:extLst>
          </p:cNvPr>
          <p:cNvSpPr>
            <a:spLocks noGrp="1"/>
          </p:cNvSpPr>
          <p:nvPr>
            <p:ph type="title"/>
          </p:nvPr>
        </p:nvSpPr>
        <p:spPr>
          <a:xfrm>
            <a:off x="-2072187" y="-26405"/>
            <a:ext cx="12192000" cy="1325563"/>
          </a:xfrm>
        </p:spPr>
        <p:txBody>
          <a:bodyPr/>
          <a:lstStyle/>
          <a:p>
            <a:pPr algn="ctr"/>
            <a:r>
              <a:rPr lang="en-US" dirty="0"/>
              <a:t>Multi-Modal Prediction Model</a:t>
            </a:r>
          </a:p>
        </p:txBody>
      </p:sp>
      <p:graphicFrame>
        <p:nvGraphicFramePr>
          <p:cNvPr id="12" name="Table 13">
            <a:extLst>
              <a:ext uri="{FF2B5EF4-FFF2-40B4-BE49-F238E27FC236}">
                <a16:creationId xmlns:a16="http://schemas.microsoft.com/office/drawing/2014/main" id="{66DE0EB4-5271-E145-8A0D-9F253C4AA1EA}"/>
              </a:ext>
            </a:extLst>
          </p:cNvPr>
          <p:cNvGraphicFramePr>
            <a:graphicFrameLocks noGrp="1"/>
          </p:cNvGraphicFramePr>
          <p:nvPr/>
        </p:nvGraphicFramePr>
        <p:xfrm>
          <a:off x="8431316" y="737636"/>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9" name="Table 13">
            <a:extLst>
              <a:ext uri="{FF2B5EF4-FFF2-40B4-BE49-F238E27FC236}">
                <a16:creationId xmlns:a16="http://schemas.microsoft.com/office/drawing/2014/main" id="{746AD1A7-A8CE-B04A-AC5B-3670F8BE0D26}"/>
              </a:ext>
            </a:extLst>
          </p:cNvPr>
          <p:cNvGraphicFramePr>
            <a:graphicFrameLocks noGrp="1"/>
          </p:cNvGraphicFramePr>
          <p:nvPr/>
        </p:nvGraphicFramePr>
        <p:xfrm>
          <a:off x="8431316" y="2474678"/>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1"/>
                      </a:solidFill>
                      <a:prstDash val="solid"/>
                      <a:roun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graphicFrame>
        <p:nvGraphicFramePr>
          <p:cNvPr id="10" name="Table 9">
            <a:extLst>
              <a:ext uri="{FF2B5EF4-FFF2-40B4-BE49-F238E27FC236}">
                <a16:creationId xmlns:a16="http://schemas.microsoft.com/office/drawing/2014/main" id="{8F9F3082-9CCF-E74D-9FAE-329BF39FBD14}"/>
              </a:ext>
            </a:extLst>
          </p:cNvPr>
          <p:cNvGraphicFramePr>
            <a:graphicFrameLocks noGrp="1"/>
          </p:cNvGraphicFramePr>
          <p:nvPr/>
        </p:nvGraphicFramePr>
        <p:xfrm>
          <a:off x="9948662" y="3089220"/>
          <a:ext cx="1061902" cy="522772"/>
        </p:xfrm>
        <a:graphic>
          <a:graphicData uri="http://schemas.openxmlformats.org/drawingml/2006/table">
            <a:tbl>
              <a:tblPr firstRow="1" bandRow="1">
                <a:tableStyleId>{5C22544A-7EE6-4342-B048-85BDC9FD1C3A}</a:tableStyleId>
              </a:tblPr>
              <a:tblGrid>
                <a:gridCol w="1061902">
                  <a:extLst>
                    <a:ext uri="{9D8B030D-6E8A-4147-A177-3AD203B41FA5}">
                      <a16:colId xmlns:a16="http://schemas.microsoft.com/office/drawing/2014/main" val="4002730172"/>
                    </a:ext>
                  </a:extLst>
                </a:gridCol>
              </a:tblGrid>
              <a:tr h="522772">
                <a:tc>
                  <a:txBody>
                    <a:bodyPr/>
                    <a:lstStyle/>
                    <a:p>
                      <a:pPr algn="ctr"/>
                      <a:r>
                        <a:rPr lang="en-US" dirty="0">
                          <a:solidFill>
                            <a:schemeClr val="tx1"/>
                          </a:solidFill>
                        </a:rPr>
                        <a:t>outcome</a:t>
                      </a:r>
                    </a:p>
                  </a:txBody>
                  <a:tcPr anchor="ct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1" name="Straight Arrow Connector 10">
            <a:extLst>
              <a:ext uri="{FF2B5EF4-FFF2-40B4-BE49-F238E27FC236}">
                <a16:creationId xmlns:a16="http://schemas.microsoft.com/office/drawing/2014/main" id="{67F4FB97-E33B-AA44-94E1-17E5647B4662}"/>
              </a:ext>
            </a:extLst>
          </p:cNvPr>
          <p:cNvCxnSpPr>
            <a:cxnSpLocks/>
          </p:cNvCxnSpPr>
          <p:nvPr/>
        </p:nvCxnSpPr>
        <p:spPr>
          <a:xfrm flipV="1">
            <a:off x="9082249" y="3345702"/>
            <a:ext cx="690523" cy="146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extBox 14">
            <a:extLst>
              <a:ext uri="{FF2B5EF4-FFF2-40B4-BE49-F238E27FC236}">
                <a16:creationId xmlns:a16="http://schemas.microsoft.com/office/drawing/2014/main" id="{A068B05A-3B90-0B48-BA3D-E339296AD7AA}"/>
              </a:ext>
            </a:extLst>
          </p:cNvPr>
          <p:cNvSpPr txBox="1"/>
          <p:nvPr/>
        </p:nvSpPr>
        <p:spPr>
          <a:xfrm>
            <a:off x="8749359" y="3350708"/>
            <a:ext cx="1356302" cy="461665"/>
          </a:xfrm>
          <a:prstGeom prst="rect">
            <a:avLst/>
          </a:prstGeom>
          <a:noFill/>
        </p:spPr>
        <p:txBody>
          <a:bodyPr wrap="square" rtlCol="0">
            <a:spAutoFit/>
          </a:bodyPr>
          <a:lstStyle/>
          <a:p>
            <a:pPr algn="ctr"/>
            <a:r>
              <a:rPr lang="en-US" sz="1200" dirty="0">
                <a:latin typeface="Times New Roman" panose="02020603050405020304" pitchFamily="18" charset="0"/>
                <a:cs typeface="Times New Roman" panose="02020603050405020304" pitchFamily="18" charset="0"/>
              </a:rPr>
              <a:t>logistic</a:t>
            </a:r>
          </a:p>
          <a:p>
            <a:pPr algn="ctr"/>
            <a:r>
              <a:rPr lang="en-US" sz="1200" dirty="0">
                <a:latin typeface="Times New Roman" panose="02020603050405020304" pitchFamily="18" charset="0"/>
                <a:cs typeface="Times New Roman" panose="02020603050405020304" pitchFamily="18" charset="0"/>
              </a:rPr>
              <a:t>regression</a:t>
            </a:r>
          </a:p>
        </p:txBody>
      </p:sp>
      <p:graphicFrame>
        <p:nvGraphicFramePr>
          <p:cNvPr id="16" name="Table 13">
            <a:extLst>
              <a:ext uri="{FF2B5EF4-FFF2-40B4-BE49-F238E27FC236}">
                <a16:creationId xmlns:a16="http://schemas.microsoft.com/office/drawing/2014/main" id="{AB988508-78BB-F84A-851B-C1F7A549B78E}"/>
              </a:ext>
            </a:extLst>
          </p:cNvPr>
          <p:cNvGraphicFramePr>
            <a:graphicFrameLocks noGrp="1"/>
          </p:cNvGraphicFramePr>
          <p:nvPr/>
        </p:nvGraphicFramePr>
        <p:xfrm>
          <a:off x="8431314" y="4218269"/>
          <a:ext cx="442976" cy="1742048"/>
        </p:xfrm>
        <a:graphic>
          <a:graphicData uri="http://schemas.openxmlformats.org/drawingml/2006/table">
            <a:tbl>
              <a:tblPr firstRow="1" bandRow="1">
                <a:tableStyleId>{5C22544A-7EE6-4342-B048-85BDC9FD1C3A}</a:tableStyleId>
              </a:tblPr>
              <a:tblGrid>
                <a:gridCol w="442976">
                  <a:extLst>
                    <a:ext uri="{9D8B030D-6E8A-4147-A177-3AD203B41FA5}">
                      <a16:colId xmlns:a16="http://schemas.microsoft.com/office/drawing/2014/main" val="1738843382"/>
                    </a:ext>
                  </a:extLst>
                </a:gridCol>
              </a:tblGrid>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03326735"/>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327615053"/>
                  </a:ext>
                </a:extLst>
              </a:tr>
              <a:tr h="435512">
                <a:tc>
                  <a:txBody>
                    <a:bodyPr/>
                    <a:lstStyle/>
                    <a:p>
                      <a:endParaRPr lang="en-US"/>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734241076"/>
                  </a:ext>
                </a:extLst>
              </a:tr>
              <a:tr h="435512">
                <a:tc>
                  <a:txBody>
                    <a:bodyPr/>
                    <a:lstStyle/>
                    <a:p>
                      <a:endParaRPr lang="en-US" dirty="0"/>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noFill/>
                  </a:tcPr>
                </a:tc>
                <a:extLst>
                  <a:ext uri="{0D108BD9-81ED-4DB2-BD59-A6C34878D82A}">
                    <a16:rowId xmlns:a16="http://schemas.microsoft.com/office/drawing/2014/main" val="1419904516"/>
                  </a:ext>
                </a:extLst>
              </a:tr>
            </a:tbl>
          </a:graphicData>
        </a:graphic>
      </p:graphicFrame>
      <p:sp>
        <p:nvSpPr>
          <p:cNvPr id="20" name="TextBox 19">
            <a:extLst>
              <a:ext uri="{FF2B5EF4-FFF2-40B4-BE49-F238E27FC236}">
                <a16:creationId xmlns:a16="http://schemas.microsoft.com/office/drawing/2014/main" id="{DB0E48F9-4EF4-1E44-818A-008E9B5007DE}"/>
              </a:ext>
            </a:extLst>
          </p:cNvPr>
          <p:cNvSpPr txBox="1"/>
          <p:nvPr/>
        </p:nvSpPr>
        <p:spPr>
          <a:xfrm>
            <a:off x="7863806" y="6072614"/>
            <a:ext cx="1577991" cy="738664"/>
          </a:xfrm>
          <a:prstGeom prst="rect">
            <a:avLst/>
          </a:prstGeom>
          <a:noFill/>
        </p:spPr>
        <p:txBody>
          <a:bodyPr wrap="square" rtlCol="0">
            <a:spAutoFit/>
          </a:bodyPr>
          <a:lstStyle/>
          <a:p>
            <a:pPr algn="ctr"/>
            <a:r>
              <a:rPr lang="en-US" sz="1400" b="1" dirty="0">
                <a:solidFill>
                  <a:schemeClr val="accent6"/>
                </a:solidFill>
                <a:latin typeface="Times New Roman" panose="02020603050405020304" pitchFamily="18" charset="0"/>
                <a:cs typeface="Times New Roman" panose="02020603050405020304" pitchFamily="18" charset="0"/>
              </a:rPr>
              <a:t>concatenated, multi-modal features</a:t>
            </a:r>
          </a:p>
        </p:txBody>
      </p:sp>
      <p:cxnSp>
        <p:nvCxnSpPr>
          <p:cNvPr id="23" name="Straight Arrow Connector 22">
            <a:extLst>
              <a:ext uri="{FF2B5EF4-FFF2-40B4-BE49-F238E27FC236}">
                <a16:creationId xmlns:a16="http://schemas.microsoft.com/office/drawing/2014/main" id="{C99D15D1-E5B8-8A4A-B14D-A552AF8EC658}"/>
              </a:ext>
            </a:extLst>
          </p:cNvPr>
          <p:cNvCxnSpPr>
            <a:cxnSpLocks/>
            <a:stCxn id="24" idx="3"/>
            <a:endCxn id="25" idx="1"/>
          </p:cNvCxnSpPr>
          <p:nvPr/>
        </p:nvCxnSpPr>
        <p:spPr>
          <a:xfrm>
            <a:off x="4260155" y="5516180"/>
            <a:ext cx="1351914"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24" name="Picture 23">
            <a:extLst>
              <a:ext uri="{FF2B5EF4-FFF2-40B4-BE49-F238E27FC236}">
                <a16:creationId xmlns:a16="http://schemas.microsoft.com/office/drawing/2014/main" id="{5A12126E-7EBD-954C-8299-8B118E3FC411}"/>
              </a:ext>
            </a:extLst>
          </p:cNvPr>
          <p:cNvPicPr>
            <a:picLocks noChangeAspect="1"/>
          </p:cNvPicPr>
          <p:nvPr/>
        </p:nvPicPr>
        <p:blipFill rotWithShape="1">
          <a:blip r:embed="rId5"/>
          <a:srcRect l="11976" t="10927" r="11177" b="12059"/>
          <a:stretch/>
        </p:blipFill>
        <p:spPr>
          <a:xfrm>
            <a:off x="2832516" y="4590414"/>
            <a:ext cx="1427639" cy="1851532"/>
          </a:xfrm>
          <a:prstGeom prst="rect">
            <a:avLst/>
          </a:prstGeom>
          <a:ln>
            <a:solidFill>
              <a:schemeClr val="tx1"/>
            </a:solidFill>
          </a:ln>
        </p:spPr>
      </p:pic>
      <p:sp>
        <p:nvSpPr>
          <p:cNvPr id="25" name="Rounded Rectangle 24">
            <a:extLst>
              <a:ext uri="{FF2B5EF4-FFF2-40B4-BE49-F238E27FC236}">
                <a16:creationId xmlns:a16="http://schemas.microsoft.com/office/drawing/2014/main" id="{4C309093-0E21-4D4F-BE06-75B99E7D29B9}"/>
              </a:ext>
            </a:extLst>
          </p:cNvPr>
          <p:cNvSpPr/>
          <p:nvPr/>
        </p:nvSpPr>
        <p:spPr>
          <a:xfrm>
            <a:off x="5612069" y="5045475"/>
            <a:ext cx="1729425" cy="941409"/>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NLP</a:t>
            </a:r>
          </a:p>
          <a:p>
            <a:pPr algn="ctr"/>
            <a:r>
              <a:rPr lang="en-US" dirty="0"/>
              <a:t>Encoder</a:t>
            </a:r>
          </a:p>
        </p:txBody>
      </p:sp>
      <p:cxnSp>
        <p:nvCxnSpPr>
          <p:cNvPr id="26" name="Straight Arrow Connector 25">
            <a:extLst>
              <a:ext uri="{FF2B5EF4-FFF2-40B4-BE49-F238E27FC236}">
                <a16:creationId xmlns:a16="http://schemas.microsoft.com/office/drawing/2014/main" id="{7F45BFD6-0CBF-9842-A1F5-3BE048C3FCEA}"/>
              </a:ext>
            </a:extLst>
          </p:cNvPr>
          <p:cNvCxnSpPr>
            <a:cxnSpLocks/>
          </p:cNvCxnSpPr>
          <p:nvPr/>
        </p:nvCxnSpPr>
        <p:spPr>
          <a:xfrm flipV="1">
            <a:off x="7454633" y="5089293"/>
            <a:ext cx="872438" cy="40435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TextBox 26">
            <a:extLst>
              <a:ext uri="{FF2B5EF4-FFF2-40B4-BE49-F238E27FC236}">
                <a16:creationId xmlns:a16="http://schemas.microsoft.com/office/drawing/2014/main" id="{DCBB8291-5B14-B047-BE26-91988F66D549}"/>
              </a:ext>
            </a:extLst>
          </p:cNvPr>
          <p:cNvSpPr txBox="1"/>
          <p:nvPr/>
        </p:nvSpPr>
        <p:spPr>
          <a:xfrm>
            <a:off x="3068857" y="6464323"/>
            <a:ext cx="954956" cy="307777"/>
          </a:xfrm>
          <a:prstGeom prst="rect">
            <a:avLst/>
          </a:prstGeom>
          <a:noFill/>
        </p:spPr>
        <p:txBody>
          <a:bodyPr wrap="square" rtlCol="0">
            <a:spAutoFit/>
          </a:bodyPr>
          <a:lstStyle/>
          <a:p>
            <a:pPr algn="ctr"/>
            <a:r>
              <a:rPr lang="en-US" sz="1400" dirty="0">
                <a:solidFill>
                  <a:schemeClr val="accent2"/>
                </a:solidFill>
                <a:latin typeface="Times New Roman" panose="02020603050405020304" pitchFamily="18" charset="0"/>
                <a:cs typeface="Times New Roman" panose="02020603050405020304" pitchFamily="18" charset="0"/>
              </a:rPr>
              <a:t>document</a:t>
            </a:r>
          </a:p>
        </p:txBody>
      </p:sp>
      <p:cxnSp>
        <p:nvCxnSpPr>
          <p:cNvPr id="29" name="Straight Arrow Connector 28">
            <a:extLst>
              <a:ext uri="{FF2B5EF4-FFF2-40B4-BE49-F238E27FC236}">
                <a16:creationId xmlns:a16="http://schemas.microsoft.com/office/drawing/2014/main" id="{47E107A1-9D4E-C944-9AC7-C01A699C0805}"/>
              </a:ext>
            </a:extLst>
          </p:cNvPr>
          <p:cNvCxnSpPr>
            <a:cxnSpLocks/>
            <a:stCxn id="6" idx="3"/>
          </p:cNvCxnSpPr>
          <p:nvPr/>
        </p:nvCxnSpPr>
        <p:spPr>
          <a:xfrm>
            <a:off x="4260155" y="3345702"/>
            <a:ext cx="135191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3" name="Straight Arrow Connector 32">
            <a:extLst>
              <a:ext uri="{FF2B5EF4-FFF2-40B4-BE49-F238E27FC236}">
                <a16:creationId xmlns:a16="http://schemas.microsoft.com/office/drawing/2014/main" id="{8D45898F-E116-994B-9529-1300831A2303}"/>
              </a:ext>
            </a:extLst>
          </p:cNvPr>
          <p:cNvCxnSpPr>
            <a:cxnSpLocks/>
          </p:cNvCxnSpPr>
          <p:nvPr/>
        </p:nvCxnSpPr>
        <p:spPr>
          <a:xfrm>
            <a:off x="7454633" y="3345702"/>
            <a:ext cx="87243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7" name="Rounded Rectangle 36">
            <a:extLst>
              <a:ext uri="{FF2B5EF4-FFF2-40B4-BE49-F238E27FC236}">
                <a16:creationId xmlns:a16="http://schemas.microsoft.com/office/drawing/2014/main" id="{148725C9-17B3-D84E-A6DC-ECCF2CD51CE5}"/>
              </a:ext>
            </a:extLst>
          </p:cNvPr>
          <p:cNvSpPr/>
          <p:nvPr/>
        </p:nvSpPr>
        <p:spPr>
          <a:xfrm>
            <a:off x="5612068" y="2901070"/>
            <a:ext cx="1729425" cy="94140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CNN</a:t>
            </a:r>
          </a:p>
          <a:p>
            <a:pPr algn="ctr"/>
            <a:r>
              <a:rPr lang="en-US" dirty="0"/>
              <a:t>Encoder</a:t>
            </a:r>
          </a:p>
        </p:txBody>
      </p:sp>
      <p:pic>
        <p:nvPicPr>
          <p:cNvPr id="6" name="Picture 5">
            <a:extLst>
              <a:ext uri="{FF2B5EF4-FFF2-40B4-BE49-F238E27FC236}">
                <a16:creationId xmlns:a16="http://schemas.microsoft.com/office/drawing/2014/main" id="{202900C6-26A5-4F44-BA06-071D9E41C079}"/>
              </a:ext>
            </a:extLst>
          </p:cNvPr>
          <p:cNvPicPr>
            <a:picLocks noChangeAspect="1"/>
          </p:cNvPicPr>
          <p:nvPr/>
        </p:nvPicPr>
        <p:blipFill>
          <a:blip r:embed="rId6"/>
          <a:stretch>
            <a:fillRect/>
          </a:stretch>
        </p:blipFill>
        <p:spPr>
          <a:xfrm>
            <a:off x="2832516" y="2614819"/>
            <a:ext cx="1427639" cy="1461765"/>
          </a:xfrm>
          <a:prstGeom prst="rect">
            <a:avLst/>
          </a:prstGeom>
        </p:spPr>
      </p:pic>
      <p:sp>
        <p:nvSpPr>
          <p:cNvPr id="40" name="TextBox 39">
            <a:extLst>
              <a:ext uri="{FF2B5EF4-FFF2-40B4-BE49-F238E27FC236}">
                <a16:creationId xmlns:a16="http://schemas.microsoft.com/office/drawing/2014/main" id="{DB9491BB-25CA-834B-A7FF-4828D4B79ECA}"/>
              </a:ext>
            </a:extLst>
          </p:cNvPr>
          <p:cNvSpPr txBox="1"/>
          <p:nvPr/>
        </p:nvSpPr>
        <p:spPr>
          <a:xfrm>
            <a:off x="2845382" y="4086870"/>
            <a:ext cx="1401905" cy="307777"/>
          </a:xfrm>
          <a:prstGeom prst="rect">
            <a:avLst/>
          </a:prstGeom>
          <a:noFill/>
        </p:spPr>
        <p:txBody>
          <a:bodyPr wrap="square" rtlCol="0">
            <a:spAutoFit/>
          </a:bodyPr>
          <a:lstStyle/>
          <a:p>
            <a:pPr algn="ctr"/>
            <a:r>
              <a:rPr lang="en-US" sz="1400" dirty="0">
                <a:solidFill>
                  <a:schemeClr val="accent1"/>
                </a:solidFill>
                <a:latin typeface="Times New Roman" panose="02020603050405020304" pitchFamily="18" charset="0"/>
                <a:cs typeface="Times New Roman" panose="02020603050405020304" pitchFamily="18" charset="0"/>
              </a:rPr>
              <a:t>image</a:t>
            </a:r>
          </a:p>
        </p:txBody>
      </p:sp>
      <p:sp>
        <p:nvSpPr>
          <p:cNvPr id="30" name="TextBox 29">
            <a:extLst>
              <a:ext uri="{FF2B5EF4-FFF2-40B4-BE49-F238E27FC236}">
                <a16:creationId xmlns:a16="http://schemas.microsoft.com/office/drawing/2014/main" id="{D104A7FA-35FA-C540-A097-F10C96D69744}"/>
              </a:ext>
            </a:extLst>
          </p:cNvPr>
          <p:cNvSpPr txBox="1"/>
          <p:nvPr/>
        </p:nvSpPr>
        <p:spPr>
          <a:xfrm>
            <a:off x="552649" y="986884"/>
            <a:ext cx="6952605" cy="1477328"/>
          </a:xfrm>
          <a:prstGeom prst="rect">
            <a:avLst/>
          </a:prstGeom>
          <a:noFill/>
        </p:spPr>
        <p:txBody>
          <a:bodyPr wrap="square" rtlCol="0">
            <a:spAutoFit/>
          </a:bodyPr>
          <a:lstStyle/>
          <a:p>
            <a:pPr marL="342900" indent="-342900">
              <a:buAutoNum type="arabicPeriod"/>
            </a:pPr>
            <a:r>
              <a:rPr lang="en-US" dirty="0"/>
              <a:t>Train independently</a:t>
            </a:r>
          </a:p>
          <a:p>
            <a:pPr marL="342900" indent="-342900">
              <a:buAutoNum type="arabicPeriod"/>
            </a:pPr>
            <a:r>
              <a:rPr lang="en-US" dirty="0"/>
              <a:t>Concatenate</a:t>
            </a:r>
          </a:p>
          <a:p>
            <a:pPr marL="342900" indent="-342900">
              <a:buFontTx/>
              <a:buAutoNum type="arabicPeriod"/>
            </a:pPr>
            <a:r>
              <a:rPr lang="en-US" b="1" dirty="0"/>
              <a:t>Consider adding one more fully-connected, “interaction” layer</a:t>
            </a:r>
          </a:p>
          <a:p>
            <a:pPr marL="342900" indent="-342900">
              <a:buFontTx/>
              <a:buAutoNum type="arabicPeriod"/>
            </a:pPr>
            <a:r>
              <a:rPr lang="en-US" dirty="0"/>
              <a:t>Train together</a:t>
            </a:r>
          </a:p>
          <a:p>
            <a:pPr marL="342900" indent="-342900">
              <a:buFontTx/>
              <a:buAutoNum type="arabicPeriod"/>
            </a:pPr>
            <a:r>
              <a:rPr lang="en-US" b="1" dirty="0"/>
              <a:t>Fine-tune the whole model</a:t>
            </a:r>
          </a:p>
        </p:txBody>
      </p:sp>
      <p:pic>
        <p:nvPicPr>
          <p:cNvPr id="2" name="Audio 1">
            <a:hlinkClick r:id="" action="ppaction://media"/>
            <a:extLst>
              <a:ext uri="{FF2B5EF4-FFF2-40B4-BE49-F238E27FC236}">
                <a16:creationId xmlns:a16="http://schemas.microsoft.com/office/drawing/2014/main" id="{A4BB13D9-328D-FE45-AF2F-9448B35BDF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6087335"/>
      </p:ext>
    </p:extLst>
  </p:cSld>
  <p:clrMapOvr>
    <a:masterClrMapping/>
  </p:clrMapOvr>
  <mc:AlternateContent xmlns:mc="http://schemas.openxmlformats.org/markup-compatibility/2006">
    <mc:Choice xmlns:p14="http://schemas.microsoft.com/office/powerpoint/2010/main" Requires="p14">
      <p:transition spd="slow" p14:dur="2000" advTm="39608"/>
    </mc:Choice>
    <mc:Fallback>
      <p:transition spd="slow" advTm="39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771108-8108-684B-B1CB-485544586870}"/>
              </a:ext>
            </a:extLst>
          </p:cNvPr>
          <p:cNvSpPr>
            <a:spLocks noGrp="1"/>
          </p:cNvSpPr>
          <p:nvPr>
            <p:ph type="title"/>
          </p:nvPr>
        </p:nvSpPr>
        <p:spPr/>
        <p:txBody>
          <a:bodyPr/>
          <a:lstStyle/>
          <a:p>
            <a:r>
              <a:rPr lang="en-US" dirty="0"/>
              <a:t>Structured Data</a:t>
            </a:r>
          </a:p>
        </p:txBody>
      </p:sp>
      <p:sp>
        <p:nvSpPr>
          <p:cNvPr id="3" name="Content Placeholder 2">
            <a:extLst>
              <a:ext uri="{FF2B5EF4-FFF2-40B4-BE49-F238E27FC236}">
                <a16:creationId xmlns:a16="http://schemas.microsoft.com/office/drawing/2014/main" id="{99ED91CE-103E-E941-9D95-75197E5BEE5F}"/>
              </a:ext>
            </a:extLst>
          </p:cNvPr>
          <p:cNvSpPr>
            <a:spLocks noGrp="1"/>
          </p:cNvSpPr>
          <p:nvPr>
            <p:ph idx="1"/>
          </p:nvPr>
        </p:nvSpPr>
        <p:spPr/>
        <p:txBody>
          <a:bodyPr/>
          <a:lstStyle/>
          <a:p>
            <a:pPr marL="0" indent="0">
              <a:buNone/>
            </a:pPr>
            <a:r>
              <a:rPr lang="en-US" i="1" dirty="0"/>
              <a:t>Definition</a:t>
            </a:r>
            <a:r>
              <a:rPr lang="en-US" dirty="0"/>
              <a:t>: data organized into specific, </a:t>
            </a:r>
            <a:r>
              <a:rPr lang="en-US" dirty="0" err="1"/>
              <a:t>queryable</a:t>
            </a:r>
            <a:r>
              <a:rPr lang="en-US" dirty="0"/>
              <a:t> fields as part of an overarching model, with each field having a defined purpose.</a:t>
            </a:r>
          </a:p>
          <a:p>
            <a:pPr marL="0" indent="0">
              <a:buNone/>
            </a:pPr>
            <a:endParaRPr lang="en-US" dirty="0"/>
          </a:p>
          <a:p>
            <a:r>
              <a:rPr lang="en-US" dirty="0"/>
              <a:t>typically stored in tabular (i.e. table, spreadsheet) format</a:t>
            </a:r>
          </a:p>
          <a:p>
            <a:r>
              <a:rPr lang="en-US" dirty="0"/>
              <a:t>numeric variables, categorical variables and/or short free text</a:t>
            </a:r>
          </a:p>
          <a:p>
            <a:pPr marL="0" indent="0">
              <a:buNone/>
            </a:pPr>
            <a:endParaRPr lang="en-US" dirty="0"/>
          </a:p>
          <a:p>
            <a:pPr marL="0" indent="0">
              <a:buNone/>
            </a:pPr>
            <a:r>
              <a:rPr lang="en-US" i="1" dirty="0"/>
              <a:t>Examples</a:t>
            </a:r>
            <a:r>
              <a:rPr lang="en-US" dirty="0"/>
              <a:t>: demographics, diagnoses, procedures, labs, meds, vitals</a:t>
            </a:r>
          </a:p>
        </p:txBody>
      </p:sp>
      <p:pic>
        <p:nvPicPr>
          <p:cNvPr id="6" name="Audio 5">
            <a:hlinkClick r:id="" action="ppaction://media"/>
            <a:extLst>
              <a:ext uri="{FF2B5EF4-FFF2-40B4-BE49-F238E27FC236}">
                <a16:creationId xmlns:a16="http://schemas.microsoft.com/office/drawing/2014/main" id="{9751F360-81C5-684D-89BE-DAD5E1B4BC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84007842"/>
      </p:ext>
    </p:extLst>
  </p:cSld>
  <p:clrMapOvr>
    <a:masterClrMapping/>
  </p:clrMapOvr>
  <mc:AlternateContent xmlns:mc="http://schemas.openxmlformats.org/markup-compatibility/2006">
    <mc:Choice xmlns:p14="http://schemas.microsoft.com/office/powerpoint/2010/main" Requires="p14">
      <p:transition spd="slow" p14:dur="2000" advTm="52156"/>
    </mc:Choice>
    <mc:Fallback>
      <p:transition spd="slow" advTm="521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ig. 2">
            <a:extLst>
              <a:ext uri="{FF2B5EF4-FFF2-40B4-BE49-F238E27FC236}">
                <a16:creationId xmlns:a16="http://schemas.microsoft.com/office/drawing/2014/main" id="{008341FE-6021-2045-910B-58CB92C403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1891006"/>
            <a:ext cx="6606778" cy="4560767"/>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57131D0-5220-4944-A380-643EAE280D8E}"/>
              </a:ext>
            </a:extLst>
          </p:cNvPr>
          <p:cNvSpPr/>
          <p:nvPr/>
        </p:nvSpPr>
        <p:spPr>
          <a:xfrm>
            <a:off x="8301758" y="5620776"/>
            <a:ext cx="3682424" cy="830997"/>
          </a:xfrm>
          <a:prstGeom prst="rect">
            <a:avLst/>
          </a:prstGeom>
        </p:spPr>
        <p:txBody>
          <a:bodyPr wrap="square">
            <a:spAutoFit/>
          </a:bodyPr>
          <a:lstStyle/>
          <a:p>
            <a:r>
              <a:rPr lang="en-US" sz="1200" b="0" i="0" u="none" strike="noStrike" dirty="0">
                <a:solidFill>
                  <a:srgbClr val="222222"/>
                </a:solidFill>
                <a:effectLst/>
                <a:latin typeface="-apple-system"/>
              </a:rPr>
              <a:t>Huang, SC., Pareek, A., </a:t>
            </a:r>
            <a:r>
              <a:rPr lang="en-US" sz="1200" b="0" i="0" u="none" strike="noStrike" dirty="0" err="1">
                <a:solidFill>
                  <a:srgbClr val="222222"/>
                </a:solidFill>
                <a:effectLst/>
                <a:latin typeface="-apple-system"/>
              </a:rPr>
              <a:t>Seyyedi</a:t>
            </a:r>
            <a:r>
              <a:rPr lang="en-US" sz="1200" b="0" i="0" u="none" strike="noStrike" dirty="0">
                <a:solidFill>
                  <a:srgbClr val="222222"/>
                </a:solidFill>
                <a:effectLst/>
                <a:latin typeface="-apple-system"/>
              </a:rPr>
              <a:t>, S. </a:t>
            </a:r>
            <a:r>
              <a:rPr lang="en-US" sz="1200" b="0" i="1" u="none" strike="noStrike" dirty="0">
                <a:solidFill>
                  <a:srgbClr val="222222"/>
                </a:solidFill>
                <a:effectLst/>
                <a:latin typeface="-apple-system"/>
              </a:rPr>
              <a:t>et al.</a:t>
            </a:r>
            <a:r>
              <a:rPr lang="en-US" sz="1200" b="0" i="0" u="none" strike="noStrike" dirty="0">
                <a:solidFill>
                  <a:srgbClr val="222222"/>
                </a:solidFill>
                <a:effectLst/>
                <a:latin typeface="-apple-system"/>
              </a:rPr>
              <a:t> Fusion of medical imaging and electronic health records using deep learning: a systematic review and implementation guidelines. </a:t>
            </a:r>
            <a:r>
              <a:rPr lang="en-US" sz="1200" b="0" i="1" u="none" strike="noStrike" dirty="0" err="1">
                <a:solidFill>
                  <a:srgbClr val="222222"/>
                </a:solidFill>
                <a:effectLst/>
                <a:latin typeface="-apple-system"/>
              </a:rPr>
              <a:t>npj</a:t>
            </a:r>
            <a:r>
              <a:rPr lang="en-US" sz="1200" b="0" i="1" u="none" strike="noStrike" dirty="0">
                <a:solidFill>
                  <a:srgbClr val="222222"/>
                </a:solidFill>
                <a:effectLst/>
                <a:latin typeface="-apple-system"/>
              </a:rPr>
              <a:t> Digit. Med.</a:t>
            </a:r>
            <a:r>
              <a:rPr lang="en-US" sz="1200" b="0" i="0" u="none" strike="noStrike" dirty="0">
                <a:solidFill>
                  <a:srgbClr val="222222"/>
                </a:solidFill>
                <a:effectLst/>
                <a:latin typeface="-apple-system"/>
              </a:rPr>
              <a:t> </a:t>
            </a:r>
            <a:r>
              <a:rPr lang="en-US" sz="1200" b="1" i="0" u="none" strike="noStrike" dirty="0">
                <a:solidFill>
                  <a:srgbClr val="222222"/>
                </a:solidFill>
                <a:effectLst/>
                <a:latin typeface="-apple-system"/>
              </a:rPr>
              <a:t>3, </a:t>
            </a:r>
            <a:r>
              <a:rPr lang="en-US" sz="1200" b="0" i="0" u="none" strike="noStrike" dirty="0">
                <a:solidFill>
                  <a:srgbClr val="222222"/>
                </a:solidFill>
                <a:effectLst/>
                <a:latin typeface="-apple-system"/>
              </a:rPr>
              <a:t>136 (2020).</a:t>
            </a:r>
            <a:endParaRPr lang="en-US" sz="1200" dirty="0"/>
          </a:p>
        </p:txBody>
      </p:sp>
      <p:sp>
        <p:nvSpPr>
          <p:cNvPr id="5" name="Title 1">
            <a:extLst>
              <a:ext uri="{FF2B5EF4-FFF2-40B4-BE49-F238E27FC236}">
                <a16:creationId xmlns:a16="http://schemas.microsoft.com/office/drawing/2014/main" id="{6F2AE2A2-2281-3747-8D8A-404242431BBF}"/>
              </a:ext>
            </a:extLst>
          </p:cNvPr>
          <p:cNvSpPr>
            <a:spLocks noGrp="1"/>
          </p:cNvSpPr>
          <p:nvPr>
            <p:ph type="title"/>
          </p:nvPr>
        </p:nvSpPr>
        <p:spPr>
          <a:xfrm>
            <a:off x="838200" y="365125"/>
            <a:ext cx="10515600" cy="1325563"/>
          </a:xfrm>
        </p:spPr>
        <p:txBody>
          <a:bodyPr/>
          <a:lstStyle/>
          <a:p>
            <a:r>
              <a:rPr lang="en-US" dirty="0"/>
              <a:t>Variations on Multi-Modal Fusion</a:t>
            </a:r>
          </a:p>
        </p:txBody>
      </p:sp>
      <p:pic>
        <p:nvPicPr>
          <p:cNvPr id="3" name="Audio 2">
            <a:hlinkClick r:id="" action="ppaction://media"/>
            <a:extLst>
              <a:ext uri="{FF2B5EF4-FFF2-40B4-BE49-F238E27FC236}">
                <a16:creationId xmlns:a16="http://schemas.microsoft.com/office/drawing/2014/main" id="{7770BBD6-C086-734E-9278-D3B556EEEC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15119362"/>
      </p:ext>
    </p:extLst>
  </p:cSld>
  <p:clrMapOvr>
    <a:masterClrMapping/>
  </p:clrMapOvr>
  <mc:AlternateContent xmlns:mc="http://schemas.openxmlformats.org/markup-compatibility/2006">
    <mc:Choice xmlns:p14="http://schemas.microsoft.com/office/powerpoint/2010/main" Requires="p14">
      <p:transition spd="slow" p14:dur="2000" advTm="48433"/>
    </mc:Choice>
    <mc:Fallback>
      <p:transition spd="slow" advTm="484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77500" lnSpcReduction="20000"/>
          </a:bodyPr>
          <a:lstStyle/>
          <a:p>
            <a:pPr>
              <a:spcBef>
                <a:spcPts val="400"/>
              </a:spcBef>
            </a:pPr>
            <a:r>
              <a:rPr lang="en-US" dirty="0"/>
              <a:t>Multi-modal data is common in healthcare</a:t>
            </a:r>
          </a:p>
          <a:p>
            <a:pPr>
              <a:spcBef>
                <a:spcPts val="400"/>
              </a:spcBef>
            </a:pPr>
            <a:endParaRPr lang="en-US" dirty="0"/>
          </a:p>
          <a:p>
            <a:pPr>
              <a:spcBef>
                <a:spcPts val="400"/>
              </a:spcBef>
            </a:pPr>
            <a:r>
              <a:rPr lang="en-US" dirty="0"/>
              <a:t>Unstructured data often contains information not captured in structured fields that is important to a given prediction task</a:t>
            </a:r>
          </a:p>
          <a:p>
            <a:pPr>
              <a:spcBef>
                <a:spcPts val="400"/>
              </a:spcBef>
            </a:pPr>
            <a:endParaRPr lang="en-US" dirty="0"/>
          </a:p>
          <a:p>
            <a:pPr>
              <a:spcBef>
                <a:spcPts val="400"/>
              </a:spcBef>
            </a:pPr>
            <a:r>
              <a:rPr lang="en-US" dirty="0"/>
              <a:t>Unstructured data modalities include images, clinical notes, physiologic time series, and more</a:t>
            </a:r>
          </a:p>
          <a:p>
            <a:pPr>
              <a:spcBef>
                <a:spcPts val="400"/>
              </a:spcBef>
            </a:pPr>
            <a:endParaRPr lang="en-US" dirty="0"/>
          </a:p>
          <a:p>
            <a:pPr>
              <a:spcBef>
                <a:spcPts val="400"/>
              </a:spcBef>
            </a:pPr>
            <a:r>
              <a:rPr lang="en-US" dirty="0"/>
              <a:t>In general, each modality requires an </a:t>
            </a:r>
            <a:r>
              <a:rPr lang="en-US" i="1" dirty="0"/>
              <a:t>encoder</a:t>
            </a:r>
            <a:r>
              <a:rPr lang="en-US" dirty="0"/>
              <a:t> specific to that modality to extract features useful for prediction</a:t>
            </a:r>
          </a:p>
          <a:p>
            <a:pPr>
              <a:spcBef>
                <a:spcPts val="400"/>
              </a:spcBef>
            </a:pPr>
            <a:endParaRPr lang="en-US" dirty="0"/>
          </a:p>
          <a:p>
            <a:pPr>
              <a:spcBef>
                <a:spcPts val="400"/>
              </a:spcBef>
            </a:pPr>
            <a:r>
              <a:rPr lang="en-US" dirty="0"/>
              <a:t>To incorporate multiple modalities (e.g. structured data + images + notes) in a single prediction model, we typically concatenate </a:t>
            </a:r>
            <a:r>
              <a:rPr lang="en-US" i="1" dirty="0"/>
              <a:t>high-level features </a:t>
            </a:r>
            <a:r>
              <a:rPr lang="en-US" dirty="0"/>
              <a:t>associated with each modality. This is known as </a:t>
            </a:r>
            <a:r>
              <a:rPr lang="en-US" i="1" dirty="0"/>
              <a:t>joint fusion</a:t>
            </a:r>
            <a:r>
              <a:rPr lang="en-US" dirty="0"/>
              <a:t>, and it performs much better than the naïve approach of concatenating all of the raw data together in a single vector.</a:t>
            </a:r>
            <a:endParaRPr lang="en-US" i="1" dirty="0"/>
          </a:p>
        </p:txBody>
      </p:sp>
      <p:pic>
        <p:nvPicPr>
          <p:cNvPr id="14" name="Audio 13">
            <a:hlinkClick r:id="" action="ppaction://media"/>
            <a:extLst>
              <a:ext uri="{FF2B5EF4-FFF2-40B4-BE49-F238E27FC236}">
                <a16:creationId xmlns:a16="http://schemas.microsoft.com/office/drawing/2014/main" id="{FE1B9471-F847-EB4F-98C3-28295F4EF7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53346540"/>
      </p:ext>
    </p:extLst>
  </p:cSld>
  <p:clrMapOvr>
    <a:masterClrMapping/>
  </p:clrMapOvr>
  <mc:AlternateContent xmlns:mc="http://schemas.openxmlformats.org/markup-compatibility/2006">
    <mc:Choice xmlns:p14="http://schemas.microsoft.com/office/powerpoint/2010/main" Requires="p14">
      <p:transition spd="slow" p14:dur="2000" advTm="63960"/>
    </mc:Choice>
    <mc:Fallback>
      <p:transition spd="slow" advTm="639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63084" y="666656"/>
            <a:ext cx="10363200" cy="1362075"/>
          </a:xfrm>
        </p:spPr>
        <p:txBody>
          <a:bodyPr/>
          <a:lstStyle/>
          <a:p>
            <a:r>
              <a:rPr lang="en-US" dirty="0"/>
              <a:t>Thank you!</a:t>
            </a:r>
          </a:p>
        </p:txBody>
      </p:sp>
      <p:sp>
        <p:nvSpPr>
          <p:cNvPr id="3" name="Text Placeholder 2"/>
          <p:cNvSpPr>
            <a:spLocks noGrp="1"/>
          </p:cNvSpPr>
          <p:nvPr>
            <p:ph type="body" idx="1"/>
          </p:nvPr>
        </p:nvSpPr>
        <p:spPr>
          <a:xfrm>
            <a:off x="963084" y="5596260"/>
            <a:ext cx="10363200" cy="848084"/>
          </a:xfrm>
        </p:spPr>
        <p:txBody>
          <a:bodyPr/>
          <a:lstStyle/>
          <a:p>
            <a:r>
              <a:rPr lang="en-US" dirty="0"/>
              <a:t>Be in touch </a:t>
            </a:r>
            <a:r>
              <a:rPr lang="en-US" dirty="0">
                <a:sym typeface="Wingdings" pitchFamily="2" charset="2"/>
              </a:rPr>
              <a:t>-&gt; </a:t>
            </a:r>
            <a:r>
              <a:rPr lang="en-US" dirty="0">
                <a:hlinkClick r:id="rId5"/>
              </a:rPr>
              <a:t>m.engelhard@duke.edu</a:t>
            </a:r>
            <a:endParaRPr lang="en-US" dirty="0"/>
          </a:p>
        </p:txBody>
      </p:sp>
      <p:pic>
        <p:nvPicPr>
          <p:cNvPr id="6" name="Audio 5">
            <a:hlinkClick r:id="" action="ppaction://media"/>
            <a:extLst>
              <a:ext uri="{FF2B5EF4-FFF2-40B4-BE49-F238E27FC236}">
                <a16:creationId xmlns:a16="http://schemas.microsoft.com/office/drawing/2014/main" id="{8E4148C3-6FA4-754F-AF44-BCA2485C495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27969731"/>
      </p:ext>
    </p:extLst>
  </p:cSld>
  <p:clrMapOvr>
    <a:masterClrMapping/>
  </p:clrMapOvr>
  <mc:AlternateContent xmlns:mc="http://schemas.openxmlformats.org/markup-compatibility/2006">
    <mc:Choice xmlns:p14="http://schemas.microsoft.com/office/powerpoint/2010/main" Requires="p14">
      <p:transition spd="slow" p14:dur="2000" advTm="6783"/>
    </mc:Choice>
    <mc:Fallback>
      <p:transition spd="slow" advTm="6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797BC-2B0F-7B4A-A0F0-09120EA2FC8F}"/>
              </a:ext>
            </a:extLst>
          </p:cNvPr>
          <p:cNvSpPr>
            <a:spLocks noGrp="1"/>
          </p:cNvSpPr>
          <p:nvPr>
            <p:ph type="title"/>
          </p:nvPr>
        </p:nvSpPr>
        <p:spPr>
          <a:xfrm>
            <a:off x="838200" y="365125"/>
            <a:ext cx="10515600" cy="793115"/>
          </a:xfrm>
        </p:spPr>
        <p:txBody>
          <a:bodyPr>
            <a:normAutofit fontScale="90000"/>
          </a:bodyPr>
          <a:lstStyle/>
          <a:p>
            <a:r>
              <a:rPr lang="en-US" dirty="0"/>
              <a:t>Example from Duke’s Clinical Research Datamart…</a:t>
            </a:r>
          </a:p>
        </p:txBody>
      </p:sp>
      <p:pic>
        <p:nvPicPr>
          <p:cNvPr id="4" name="Picture 3">
            <a:extLst>
              <a:ext uri="{FF2B5EF4-FFF2-40B4-BE49-F238E27FC236}">
                <a16:creationId xmlns:a16="http://schemas.microsoft.com/office/drawing/2014/main" id="{D13BB077-F810-D74B-B049-4F440949E2DD}"/>
              </a:ext>
            </a:extLst>
          </p:cNvPr>
          <p:cNvPicPr>
            <a:picLocks noChangeAspect="1"/>
          </p:cNvPicPr>
          <p:nvPr/>
        </p:nvPicPr>
        <p:blipFill>
          <a:blip r:embed="rId5"/>
          <a:stretch>
            <a:fillRect/>
          </a:stretch>
        </p:blipFill>
        <p:spPr>
          <a:xfrm>
            <a:off x="93518" y="1158240"/>
            <a:ext cx="12004964" cy="2106698"/>
          </a:xfrm>
          <a:prstGeom prst="rect">
            <a:avLst/>
          </a:prstGeom>
          <a:ln>
            <a:solidFill>
              <a:schemeClr val="tx1"/>
            </a:solidFill>
          </a:ln>
        </p:spPr>
      </p:pic>
      <p:graphicFrame>
        <p:nvGraphicFramePr>
          <p:cNvPr id="5" name="Table 4">
            <a:extLst>
              <a:ext uri="{FF2B5EF4-FFF2-40B4-BE49-F238E27FC236}">
                <a16:creationId xmlns:a16="http://schemas.microsoft.com/office/drawing/2014/main" id="{008B139E-A7E2-314F-8622-FA8B39DEDBAD}"/>
              </a:ext>
            </a:extLst>
          </p:cNvPr>
          <p:cNvGraphicFramePr>
            <a:graphicFrameLocks noGrp="1"/>
          </p:cNvGraphicFramePr>
          <p:nvPr>
            <p:extLst>
              <p:ext uri="{D42A27DB-BD31-4B8C-83A1-F6EECF244321}">
                <p14:modId xmlns:p14="http://schemas.microsoft.com/office/powerpoint/2010/main" val="2731232463"/>
              </p:ext>
            </p:extLst>
          </p:nvPr>
        </p:nvGraphicFramePr>
        <p:xfrm>
          <a:off x="2584860" y="3429000"/>
          <a:ext cx="7022280" cy="4606874"/>
        </p:xfrm>
        <a:graphic>
          <a:graphicData uri="http://schemas.openxmlformats.org/drawingml/2006/table">
            <a:tbl>
              <a:tblPr/>
              <a:tblGrid>
                <a:gridCol w="1031506">
                  <a:extLst>
                    <a:ext uri="{9D8B030D-6E8A-4147-A177-3AD203B41FA5}">
                      <a16:colId xmlns:a16="http://schemas.microsoft.com/office/drawing/2014/main" val="3540784887"/>
                    </a:ext>
                  </a:extLst>
                </a:gridCol>
                <a:gridCol w="5990774">
                  <a:extLst>
                    <a:ext uri="{9D8B030D-6E8A-4147-A177-3AD203B41FA5}">
                      <a16:colId xmlns:a16="http://schemas.microsoft.com/office/drawing/2014/main" val="793277010"/>
                    </a:ext>
                  </a:extLst>
                </a:gridCol>
              </a:tblGrid>
              <a:tr h="315456">
                <a:tc>
                  <a:txBody>
                    <a:bodyPr/>
                    <a:lstStyle/>
                    <a:p>
                      <a:pPr algn="l" fontAlgn="ctr"/>
                      <a:r>
                        <a:rPr lang="en-US" sz="1200" b="1">
                          <a:effectLst/>
                          <a:latin typeface="inherit"/>
                        </a:rPr>
                        <a:t>COLUMN</a:t>
                      </a:r>
                    </a:p>
                  </a:txBody>
                  <a:tcPr marL="20326" marR="81303" marT="40652" marB="40652"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D9EDF7"/>
                    </a:solidFill>
                  </a:tcPr>
                </a:tc>
                <a:tc>
                  <a:txBody>
                    <a:bodyPr/>
                    <a:lstStyle/>
                    <a:p>
                      <a:pPr algn="l" fontAlgn="ctr"/>
                      <a:r>
                        <a:rPr lang="en-US" sz="1200" b="1" dirty="0">
                          <a:effectLst/>
                          <a:latin typeface="inherit"/>
                        </a:rPr>
                        <a:t>DEFINITION</a:t>
                      </a:r>
                    </a:p>
                  </a:txBody>
                  <a:tcPr marL="20326" marR="81303" marT="40652" marB="40652" anchor="ctr">
                    <a:lnL>
                      <a:noFill/>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D9EDF7"/>
                    </a:solidFill>
                  </a:tcPr>
                </a:tc>
                <a:extLst>
                  <a:ext uri="{0D108BD9-81ED-4DB2-BD59-A6C34878D82A}">
                    <a16:rowId xmlns:a16="http://schemas.microsoft.com/office/drawing/2014/main" val="3749709961"/>
                  </a:ext>
                </a:extLst>
              </a:tr>
              <a:tr h="274804">
                <a:tc>
                  <a:txBody>
                    <a:bodyPr/>
                    <a:lstStyle/>
                    <a:p>
                      <a:pPr algn="l" fontAlgn="t"/>
                      <a:r>
                        <a:rPr lang="en-US" sz="1200">
                          <a:effectLst/>
                          <a:latin typeface="inherit"/>
                        </a:rPr>
                        <a:t>DIAGNOSISID:</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1200">
                          <a:effectLst/>
                          <a:latin typeface="inherit"/>
                        </a:rPr>
                        <a:t>An arbitrary identifier for each record. Not currently useful for linkage across tables.</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045449251"/>
                  </a:ext>
                </a:extLst>
              </a:tr>
              <a:tr h="391881">
                <a:tc>
                  <a:txBody>
                    <a:bodyPr/>
                    <a:lstStyle/>
                    <a:p>
                      <a:pPr algn="l" fontAlgn="t"/>
                      <a:r>
                        <a:rPr lang="en-US" sz="1200">
                          <a:effectLst/>
                          <a:latin typeface="inherit"/>
                        </a:rPr>
                        <a:t>ENCOUNTERID:</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200">
                          <a:effectLst/>
                          <a:latin typeface="inherit"/>
                        </a:rPr>
                        <a:t>The ENCOUNTERID (encounter ID) is an arbitrary identifier for a specific encounter that can be used to link information across tables in the model.</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817046843"/>
                  </a:ext>
                </a:extLst>
              </a:tr>
              <a:tr h="626033">
                <a:tc>
                  <a:txBody>
                    <a:bodyPr/>
                    <a:lstStyle/>
                    <a:p>
                      <a:pPr algn="l" fontAlgn="t"/>
                      <a:r>
                        <a:rPr lang="en-US" sz="1200">
                          <a:effectLst/>
                          <a:latin typeface="inherit"/>
                        </a:rPr>
                        <a:t>PATID:</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1200">
                          <a:effectLst/>
                          <a:latin typeface="inherit"/>
                        </a:rPr>
                        <a:t>The PATID (patient identifier) is an arbitrary, person-level identifier used to link information across tables within the data model. There is a table within the CRDM that allows an investigator with an appropriate IRB protocol to link PATID to MRN.</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19432620"/>
                  </a:ext>
                </a:extLst>
              </a:tr>
              <a:tr h="743110">
                <a:tc>
                  <a:txBody>
                    <a:bodyPr/>
                    <a:lstStyle/>
                    <a:p>
                      <a:pPr algn="l" fontAlgn="t"/>
                      <a:r>
                        <a:rPr lang="en-US" sz="1200">
                          <a:effectLst/>
                          <a:latin typeface="inherit"/>
                        </a:rPr>
                        <a:t>ENC_TYPE:</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200">
                          <a:effectLst/>
                          <a:latin typeface="inherit"/>
                        </a:rPr>
                        <a:t>Encounter type indicates the setting in which the encounter took place (the same data are provided in the encounter table: AV=Ambulatory Visit, ED=Emergency Department, EI=Emergency Department Admit to Inpatient Hospital Stay, IP=Inpatient Hospital Stay, OS=Observation Stay, NI=No information, UN=Unknown, OT=Other</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4050141263"/>
                  </a:ext>
                </a:extLst>
              </a:tr>
              <a:tr h="274804">
                <a:tc>
                  <a:txBody>
                    <a:bodyPr/>
                    <a:lstStyle/>
                    <a:p>
                      <a:pPr algn="l" fontAlgn="t"/>
                      <a:r>
                        <a:rPr lang="en-US" sz="1200">
                          <a:effectLst/>
                          <a:latin typeface="inherit"/>
                        </a:rPr>
                        <a:t>ADMIT_DATE:</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1200">
                          <a:effectLst/>
                          <a:latin typeface="inherit"/>
                        </a:rPr>
                        <a:t>The date on which the encounter began (also included in the encounter table).</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87764221"/>
                  </a:ext>
                </a:extLst>
              </a:tr>
              <a:tr h="274804">
                <a:tc>
                  <a:txBody>
                    <a:bodyPr/>
                    <a:lstStyle/>
                    <a:p>
                      <a:pPr algn="l" fontAlgn="t"/>
                      <a:r>
                        <a:rPr lang="en-US" sz="1200">
                          <a:effectLst/>
                          <a:latin typeface="inherit"/>
                        </a:rPr>
                        <a:t>PROVIDERID:</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200">
                          <a:effectLst/>
                          <a:latin typeface="inherit"/>
                        </a:rPr>
                        <a:t>Unique identifier for a provider ? can be used to link an encounter to the provider table.</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2323285643"/>
                  </a:ext>
                </a:extLst>
              </a:tr>
              <a:tr h="157728">
                <a:tc>
                  <a:txBody>
                    <a:bodyPr/>
                    <a:lstStyle/>
                    <a:p>
                      <a:pPr algn="l" fontAlgn="t"/>
                      <a:r>
                        <a:rPr lang="en-US" sz="1200">
                          <a:effectLst/>
                          <a:latin typeface="inherit"/>
                        </a:rPr>
                        <a:t>DX:</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1200">
                          <a:effectLst/>
                          <a:latin typeface="inherit"/>
                        </a:rPr>
                        <a:t>The diagnosis code; uses either ICD-9 or ICD-10</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943604207"/>
                  </a:ext>
                </a:extLst>
              </a:tr>
              <a:tr h="274804">
                <a:tc>
                  <a:txBody>
                    <a:bodyPr/>
                    <a:lstStyle/>
                    <a:p>
                      <a:pPr algn="l" fontAlgn="t"/>
                      <a:r>
                        <a:rPr lang="en-US" sz="1200">
                          <a:effectLst/>
                          <a:latin typeface="inherit"/>
                        </a:rPr>
                        <a:t>DX_TYPE:</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tc>
                  <a:txBody>
                    <a:bodyPr/>
                    <a:lstStyle/>
                    <a:p>
                      <a:pPr algn="l" fontAlgn="t"/>
                      <a:r>
                        <a:rPr lang="en-US" sz="1200">
                          <a:effectLst/>
                          <a:latin typeface="inherit"/>
                        </a:rPr>
                        <a:t>09=ICD-9-CM, 10=ICD-10-CM, 11=ICD-11-CM, SM=SNOMED CT, NI=No information, UN=Unknown, OT=Other</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9F9F9"/>
                    </a:solidFill>
                  </a:tcPr>
                </a:tc>
                <a:extLst>
                  <a:ext uri="{0D108BD9-81ED-4DB2-BD59-A6C34878D82A}">
                    <a16:rowId xmlns:a16="http://schemas.microsoft.com/office/drawing/2014/main" val="413175896"/>
                  </a:ext>
                </a:extLst>
              </a:tr>
              <a:tr h="391881">
                <a:tc>
                  <a:txBody>
                    <a:bodyPr/>
                    <a:lstStyle/>
                    <a:p>
                      <a:pPr algn="l" fontAlgn="t"/>
                      <a:r>
                        <a:rPr lang="en-US" sz="1200">
                          <a:effectLst/>
                          <a:latin typeface="inherit"/>
                        </a:rPr>
                        <a:t>DX_SOURCE:</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fontAlgn="t"/>
                      <a:r>
                        <a:rPr lang="en-US" sz="1200">
                          <a:effectLst/>
                          <a:latin typeface="inherit"/>
                        </a:rPr>
                        <a:t>The approximate period within the encounter when the diagnosis was made for the patient; diagnoses are always ?Final Diagnosis (FI)?, from the billing codes. </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2242086771"/>
                  </a:ext>
                </a:extLst>
              </a:tr>
              <a:tr h="626033">
                <a:tc>
                  <a:txBody>
                    <a:bodyPr/>
                    <a:lstStyle/>
                    <a:p>
                      <a:pPr algn="l" fontAlgn="t"/>
                      <a:r>
                        <a:rPr lang="en-US" sz="1200">
                          <a:effectLst/>
                          <a:latin typeface="inherit"/>
                        </a:rPr>
                        <a:t>DX_ORIGIN:</a:t>
                      </a:r>
                    </a:p>
                  </a:txBody>
                  <a:tcPr marL="20326" marR="20326" marT="20326" marB="20326">
                    <a:lnL w="12700" cap="flat" cmpd="sng" algn="ctr">
                      <a:solidFill>
                        <a:schemeClr val="tx1"/>
                      </a:solidFill>
                      <a:prstDash val="solid"/>
                      <a:round/>
                      <a:headEnd type="none" w="med" len="med"/>
                      <a:tailEnd type="none" w="med" len="med"/>
                    </a:lnL>
                    <a:lnR>
                      <a:noFill/>
                    </a:lnR>
                    <a:lnT w="9525" cap="flat" cmpd="sng" algn="ctr">
                      <a:solidFill>
                        <a:srgbClr val="DDDDDD"/>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9F9F9"/>
                    </a:solidFill>
                  </a:tcPr>
                </a:tc>
                <a:tc>
                  <a:txBody>
                    <a:bodyPr/>
                    <a:lstStyle/>
                    <a:p>
                      <a:pPr algn="l" fontAlgn="t"/>
                      <a:r>
                        <a:rPr lang="en-US" sz="1200" dirty="0">
                          <a:effectLst/>
                          <a:latin typeface="inherit"/>
                        </a:rPr>
                        <a:t>The source of the diagnosis information. ?Billing (BI)? is always the source in this data model. In 2021 OD, other diagnosis types where added that are admission and </a:t>
                      </a:r>
                      <a:r>
                        <a:rPr lang="en-US" sz="1200" dirty="0" err="1">
                          <a:effectLst/>
                          <a:latin typeface="inherit"/>
                        </a:rPr>
                        <a:t>encounter_diagnosis</a:t>
                      </a:r>
                      <a:r>
                        <a:rPr lang="en-US" sz="1200" dirty="0">
                          <a:effectLst/>
                          <a:latin typeface="inherit"/>
                        </a:rPr>
                        <a:t>. Billing diagnosis are still the main diagnosis to use for research projects.</a:t>
                      </a:r>
                    </a:p>
                  </a:txBody>
                  <a:tcPr marL="20326" marR="20326" marT="20326" marB="20326">
                    <a:lnL>
                      <a:noFill/>
                    </a:lnL>
                    <a:lnR w="12700" cap="flat" cmpd="sng" algn="ctr">
                      <a:solidFill>
                        <a:schemeClr val="tx1"/>
                      </a:solidFill>
                      <a:prstDash val="solid"/>
                      <a:round/>
                      <a:headEnd type="none" w="med" len="med"/>
                      <a:tailEnd type="none" w="med" len="med"/>
                    </a:lnR>
                    <a:lnT w="9525" cap="flat" cmpd="sng" algn="ctr">
                      <a:solidFill>
                        <a:srgbClr val="DDDDDD"/>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9F9F9"/>
                    </a:solidFill>
                  </a:tcPr>
                </a:tc>
                <a:extLst>
                  <a:ext uri="{0D108BD9-81ED-4DB2-BD59-A6C34878D82A}">
                    <a16:rowId xmlns:a16="http://schemas.microsoft.com/office/drawing/2014/main" val="1179586423"/>
                  </a:ext>
                </a:extLst>
              </a:tr>
            </a:tbl>
          </a:graphicData>
        </a:graphic>
      </p:graphicFrame>
      <p:pic>
        <p:nvPicPr>
          <p:cNvPr id="3" name="Audio 2">
            <a:hlinkClick r:id="" action="ppaction://media"/>
            <a:extLst>
              <a:ext uri="{FF2B5EF4-FFF2-40B4-BE49-F238E27FC236}">
                <a16:creationId xmlns:a16="http://schemas.microsoft.com/office/drawing/2014/main" id="{490B3A63-A6D7-214E-9F22-40F24527FB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34176086"/>
      </p:ext>
    </p:extLst>
  </p:cSld>
  <p:clrMapOvr>
    <a:masterClrMapping/>
  </p:clrMapOvr>
  <mc:AlternateContent xmlns:mc="http://schemas.openxmlformats.org/markup-compatibility/2006">
    <mc:Choice xmlns:p14="http://schemas.microsoft.com/office/powerpoint/2010/main" Requires="p14">
      <p:transition spd="slow" p14:dur="2000" advTm="31086"/>
    </mc:Choice>
    <mc:Fallback>
      <p:transition spd="slow" advTm="31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BDC2E-FB0C-8F49-ABF5-4C597C02258E}"/>
              </a:ext>
            </a:extLst>
          </p:cNvPr>
          <p:cNvSpPr>
            <a:spLocks noGrp="1"/>
          </p:cNvSpPr>
          <p:nvPr>
            <p:ph type="title"/>
          </p:nvPr>
        </p:nvSpPr>
        <p:spPr/>
        <p:txBody>
          <a:bodyPr/>
          <a:lstStyle/>
          <a:p>
            <a:r>
              <a:rPr lang="en-US" dirty="0"/>
              <a:t>Unstructured Data</a:t>
            </a:r>
          </a:p>
        </p:txBody>
      </p:sp>
      <p:sp>
        <p:nvSpPr>
          <p:cNvPr id="3" name="Content Placeholder 2">
            <a:extLst>
              <a:ext uri="{FF2B5EF4-FFF2-40B4-BE49-F238E27FC236}">
                <a16:creationId xmlns:a16="http://schemas.microsoft.com/office/drawing/2014/main" id="{93FE3023-BB85-E042-AA61-E574B68313BE}"/>
              </a:ext>
            </a:extLst>
          </p:cNvPr>
          <p:cNvSpPr>
            <a:spLocks noGrp="1"/>
          </p:cNvSpPr>
          <p:nvPr>
            <p:ph idx="1"/>
          </p:nvPr>
        </p:nvSpPr>
        <p:spPr/>
        <p:txBody>
          <a:bodyPr>
            <a:normAutofit lnSpcReduction="10000"/>
          </a:bodyPr>
          <a:lstStyle/>
          <a:p>
            <a:pPr marL="0" indent="0">
              <a:buNone/>
            </a:pPr>
            <a:r>
              <a:rPr lang="en-US" i="1" dirty="0"/>
              <a:t>Definition</a:t>
            </a:r>
            <a:r>
              <a:rPr lang="en-US" dirty="0"/>
              <a:t>: data that is NOT structured data</a:t>
            </a:r>
          </a:p>
          <a:p>
            <a:pPr marL="0" indent="0">
              <a:buNone/>
            </a:pPr>
            <a:endParaRPr lang="en-US" dirty="0"/>
          </a:p>
          <a:p>
            <a:r>
              <a:rPr lang="en-US" dirty="0"/>
              <a:t>in other words, everything else</a:t>
            </a:r>
          </a:p>
          <a:p>
            <a:r>
              <a:rPr lang="en-US" dirty="0"/>
              <a:t>typically stored in a modality-specific format</a:t>
            </a:r>
          </a:p>
          <a:p>
            <a:pPr marL="0" indent="0">
              <a:buNone/>
            </a:pPr>
            <a:endParaRPr lang="en-US" dirty="0"/>
          </a:p>
          <a:p>
            <a:pPr marL="0" indent="0">
              <a:buNone/>
            </a:pPr>
            <a:r>
              <a:rPr lang="en-US" i="1" dirty="0"/>
              <a:t>Examples</a:t>
            </a:r>
            <a:r>
              <a:rPr lang="en-US" dirty="0"/>
              <a:t>:</a:t>
            </a:r>
          </a:p>
          <a:p>
            <a:r>
              <a:rPr lang="en-US" dirty="0"/>
              <a:t>clinical notes</a:t>
            </a:r>
          </a:p>
          <a:p>
            <a:r>
              <a:rPr lang="en-US" dirty="0"/>
              <a:t>imaging (e.g. radiology, ophthalmology, ultrasound, pathology)</a:t>
            </a:r>
          </a:p>
          <a:p>
            <a:r>
              <a:rPr lang="en-US" dirty="0"/>
              <a:t>physiologic time series (e.g. electrophysiologic studies, digital health)</a:t>
            </a:r>
          </a:p>
        </p:txBody>
      </p:sp>
      <p:pic>
        <p:nvPicPr>
          <p:cNvPr id="5" name="Audio 4">
            <a:hlinkClick r:id="" action="ppaction://media"/>
            <a:extLst>
              <a:ext uri="{FF2B5EF4-FFF2-40B4-BE49-F238E27FC236}">
                <a16:creationId xmlns:a16="http://schemas.microsoft.com/office/drawing/2014/main" id="{18AFF90A-F747-8840-AB3D-BD8D7A3A02E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51415851"/>
      </p:ext>
    </p:extLst>
  </p:cSld>
  <p:clrMapOvr>
    <a:masterClrMapping/>
  </p:clrMapOvr>
  <mc:AlternateContent xmlns:mc="http://schemas.openxmlformats.org/markup-compatibility/2006">
    <mc:Choice xmlns:p14="http://schemas.microsoft.com/office/powerpoint/2010/main" Requires="p14">
      <p:transition spd="slow" p14:dur="2000" advTm="76640"/>
    </mc:Choice>
    <mc:Fallback>
      <p:transition spd="slow" advTm="76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EF2F0B-D400-0843-8342-3714B414BA30}"/>
              </a:ext>
            </a:extLst>
          </p:cNvPr>
          <p:cNvSpPr>
            <a:spLocks noGrp="1"/>
          </p:cNvSpPr>
          <p:nvPr>
            <p:ph type="title"/>
          </p:nvPr>
        </p:nvSpPr>
        <p:spPr/>
        <p:txBody>
          <a:bodyPr/>
          <a:lstStyle/>
          <a:p>
            <a:r>
              <a:rPr lang="en-US" dirty="0"/>
              <a:t>Why use unstructured data?</a:t>
            </a:r>
          </a:p>
        </p:txBody>
      </p:sp>
      <p:sp>
        <p:nvSpPr>
          <p:cNvPr id="3" name="Text Placeholder 2">
            <a:extLst>
              <a:ext uri="{FF2B5EF4-FFF2-40B4-BE49-F238E27FC236}">
                <a16:creationId xmlns:a16="http://schemas.microsoft.com/office/drawing/2014/main" id="{C425C9A9-E884-F04C-BC69-3CFACC251D5D}"/>
              </a:ext>
            </a:extLst>
          </p:cNvPr>
          <p:cNvSpPr>
            <a:spLocks noGrp="1"/>
          </p:cNvSpPr>
          <p:nvPr>
            <p:ph type="body" idx="1"/>
          </p:nvPr>
        </p:nvSpPr>
        <p:spPr/>
        <p:txBody>
          <a:bodyPr/>
          <a:lstStyle/>
          <a:p>
            <a:endParaRPr lang="en-US" dirty="0"/>
          </a:p>
        </p:txBody>
      </p:sp>
      <p:pic>
        <p:nvPicPr>
          <p:cNvPr id="4" name="Audio 3">
            <a:hlinkClick r:id="" action="ppaction://media"/>
            <a:extLst>
              <a:ext uri="{FF2B5EF4-FFF2-40B4-BE49-F238E27FC236}">
                <a16:creationId xmlns:a16="http://schemas.microsoft.com/office/drawing/2014/main" id="{EB9655A7-B03B-044A-92B0-387858D4BA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20685610"/>
      </p:ext>
    </p:extLst>
  </p:cSld>
  <p:clrMapOvr>
    <a:masterClrMapping/>
  </p:clrMapOvr>
  <mc:AlternateContent xmlns:mc="http://schemas.openxmlformats.org/markup-compatibility/2006">
    <mc:Choice xmlns:p14="http://schemas.microsoft.com/office/powerpoint/2010/main" Requires="p14">
      <p:transition spd="slow" p14:dur="2000" advTm="18382"/>
    </mc:Choice>
    <mc:Fallback>
      <p:transition spd="slow" advTm="18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D81F3-7E4F-0243-8459-79C328C913D6}"/>
              </a:ext>
            </a:extLst>
          </p:cNvPr>
          <p:cNvSpPr>
            <a:spLocks noGrp="1"/>
          </p:cNvSpPr>
          <p:nvPr>
            <p:ph type="title"/>
          </p:nvPr>
        </p:nvSpPr>
        <p:spPr/>
        <p:txBody>
          <a:bodyPr/>
          <a:lstStyle/>
          <a:p>
            <a:r>
              <a:rPr lang="en-US" dirty="0"/>
              <a:t>A patient presents with shortness of breath…</a:t>
            </a:r>
          </a:p>
        </p:txBody>
      </p:sp>
      <p:sp>
        <p:nvSpPr>
          <p:cNvPr id="3" name="Content Placeholder 2">
            <a:extLst>
              <a:ext uri="{FF2B5EF4-FFF2-40B4-BE49-F238E27FC236}">
                <a16:creationId xmlns:a16="http://schemas.microsoft.com/office/drawing/2014/main" id="{B92E46B9-4B97-FC46-AF92-3A164EA55D23}"/>
              </a:ext>
            </a:extLst>
          </p:cNvPr>
          <p:cNvSpPr>
            <a:spLocks noGrp="1"/>
          </p:cNvSpPr>
          <p:nvPr>
            <p:ph idx="1"/>
          </p:nvPr>
        </p:nvSpPr>
        <p:spPr/>
        <p:txBody>
          <a:bodyPr>
            <a:normAutofit lnSpcReduction="10000"/>
          </a:bodyPr>
          <a:lstStyle/>
          <a:p>
            <a:r>
              <a:rPr lang="en-US" dirty="0"/>
              <a:t>Presents to urgent care and is transferred to the ED</a:t>
            </a:r>
          </a:p>
          <a:p>
            <a:endParaRPr lang="en-US" dirty="0"/>
          </a:p>
          <a:p>
            <a:r>
              <a:rPr lang="en-US" dirty="0"/>
              <a:t>Evaluated in the ED</a:t>
            </a:r>
          </a:p>
          <a:p>
            <a:pPr lvl="1"/>
            <a:r>
              <a:rPr lang="en-US" dirty="0"/>
              <a:t>History of present illness</a:t>
            </a:r>
          </a:p>
          <a:p>
            <a:pPr lvl="1"/>
            <a:r>
              <a:rPr lang="en-US" dirty="0"/>
              <a:t>Review of medical history (including meds and allergies) + social and family hx</a:t>
            </a:r>
          </a:p>
          <a:p>
            <a:pPr lvl="1"/>
            <a:r>
              <a:rPr lang="en-US" dirty="0"/>
              <a:t>Physical exam and review of systems</a:t>
            </a:r>
          </a:p>
          <a:p>
            <a:pPr lvl="1"/>
            <a:r>
              <a:rPr lang="en-US" u="sng" dirty="0"/>
              <a:t>Lab results</a:t>
            </a:r>
            <a:r>
              <a:rPr lang="en-US" dirty="0"/>
              <a:t>: BMP and CBC</a:t>
            </a:r>
          </a:p>
          <a:p>
            <a:pPr lvl="1"/>
            <a:r>
              <a:rPr lang="en-US" u="sng" dirty="0"/>
              <a:t>Imaging &amp; other studies</a:t>
            </a:r>
            <a:r>
              <a:rPr lang="en-US" dirty="0"/>
              <a:t>: CT and EKG</a:t>
            </a:r>
          </a:p>
          <a:p>
            <a:pPr lvl="1"/>
            <a:endParaRPr lang="en-US" dirty="0"/>
          </a:p>
          <a:p>
            <a:r>
              <a:rPr lang="en-US" dirty="0"/>
              <a:t>Admitted to the hospital</a:t>
            </a:r>
          </a:p>
          <a:p>
            <a:endParaRPr lang="en-US" dirty="0"/>
          </a:p>
        </p:txBody>
      </p:sp>
      <p:pic>
        <p:nvPicPr>
          <p:cNvPr id="4" name="Audio 3">
            <a:hlinkClick r:id="" action="ppaction://media"/>
            <a:extLst>
              <a:ext uri="{FF2B5EF4-FFF2-40B4-BE49-F238E27FC236}">
                <a16:creationId xmlns:a16="http://schemas.microsoft.com/office/drawing/2014/main" id="{EDCC30A7-CFCE-1242-BB1B-AF74B2BEF78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31874962"/>
      </p:ext>
    </p:extLst>
  </p:cSld>
  <p:clrMapOvr>
    <a:masterClrMapping/>
  </p:clrMapOvr>
  <mc:AlternateContent xmlns:mc="http://schemas.openxmlformats.org/markup-compatibility/2006">
    <mc:Choice xmlns:p14="http://schemas.microsoft.com/office/powerpoint/2010/main" Requires="p14">
      <p:transition spd="slow" p14:dur="2000" advTm="120942"/>
    </mc:Choice>
    <mc:Fallback>
      <p:transition spd="slow" advTm="1209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63950-B144-A74A-9DB3-545D6E33DD46}"/>
              </a:ext>
            </a:extLst>
          </p:cNvPr>
          <p:cNvSpPr>
            <a:spLocks noGrp="1"/>
          </p:cNvSpPr>
          <p:nvPr>
            <p:ph type="title"/>
          </p:nvPr>
        </p:nvSpPr>
        <p:spPr/>
        <p:txBody>
          <a:bodyPr/>
          <a:lstStyle/>
          <a:p>
            <a:r>
              <a:rPr lang="en-US" dirty="0"/>
              <a:t>What will we find in the structured data?</a:t>
            </a:r>
          </a:p>
        </p:txBody>
      </p:sp>
      <p:sp>
        <p:nvSpPr>
          <p:cNvPr id="3" name="Content Placeholder 2">
            <a:extLst>
              <a:ext uri="{FF2B5EF4-FFF2-40B4-BE49-F238E27FC236}">
                <a16:creationId xmlns:a16="http://schemas.microsoft.com/office/drawing/2014/main" id="{3FF826EF-54F8-934E-BB1C-B4E684ABA6C1}"/>
              </a:ext>
            </a:extLst>
          </p:cNvPr>
          <p:cNvSpPr>
            <a:spLocks noGrp="1"/>
          </p:cNvSpPr>
          <p:nvPr>
            <p:ph idx="1"/>
          </p:nvPr>
        </p:nvSpPr>
        <p:spPr/>
        <p:txBody>
          <a:bodyPr/>
          <a:lstStyle/>
          <a:p>
            <a:r>
              <a:rPr lang="en-US" dirty="0"/>
              <a:t>Encounter details (ED admission)</a:t>
            </a:r>
          </a:p>
          <a:p>
            <a:r>
              <a:rPr lang="en-US" dirty="0"/>
              <a:t>Labs (BMP, CBC)</a:t>
            </a:r>
          </a:p>
          <a:p>
            <a:r>
              <a:rPr lang="en-US" dirty="0"/>
              <a:t>Vital signs</a:t>
            </a:r>
          </a:p>
          <a:p>
            <a:r>
              <a:rPr lang="en-US" dirty="0"/>
              <a:t>Procedure codes (CT)</a:t>
            </a:r>
          </a:p>
          <a:p>
            <a:r>
              <a:rPr lang="en-US" dirty="0"/>
              <a:t>Diagnosis codes (PE)</a:t>
            </a:r>
          </a:p>
          <a:p>
            <a:endParaRPr lang="en-US" dirty="0"/>
          </a:p>
          <a:p>
            <a:endParaRPr lang="en-US" dirty="0"/>
          </a:p>
          <a:p>
            <a:r>
              <a:rPr lang="en-US" dirty="0"/>
              <a:t>…what </a:t>
            </a:r>
            <a:r>
              <a:rPr lang="en-US" i="1" dirty="0"/>
              <a:t>won’t</a:t>
            </a:r>
            <a:r>
              <a:rPr lang="en-US" dirty="0"/>
              <a:t> we find?</a:t>
            </a:r>
          </a:p>
        </p:txBody>
      </p:sp>
      <p:pic>
        <p:nvPicPr>
          <p:cNvPr id="4" name="Audio 3">
            <a:hlinkClick r:id="" action="ppaction://media"/>
            <a:extLst>
              <a:ext uri="{FF2B5EF4-FFF2-40B4-BE49-F238E27FC236}">
                <a16:creationId xmlns:a16="http://schemas.microsoft.com/office/drawing/2014/main" id="{E92E9AE9-F6C0-2346-9661-1074531C1F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94435784"/>
      </p:ext>
    </p:extLst>
  </p:cSld>
  <p:clrMapOvr>
    <a:masterClrMapping/>
  </p:clrMapOvr>
  <mc:AlternateContent xmlns:mc="http://schemas.openxmlformats.org/markup-compatibility/2006">
    <mc:Choice xmlns:p14="http://schemas.microsoft.com/office/powerpoint/2010/main" Requires="p14">
      <p:transition spd="slow" p14:dur="2000" advTm="53289"/>
    </mc:Choice>
    <mc:Fallback>
      <p:transition spd="slow" advTm="53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2925</TotalTime>
  <Words>7594</Words>
  <Application>Microsoft Macintosh PowerPoint</Application>
  <PresentationFormat>Widescreen</PresentationFormat>
  <Paragraphs>878</Paragraphs>
  <Slides>42</Slides>
  <Notes>41</Notes>
  <HiddenSlides>0</HiddenSlides>
  <MMClips>42</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-apple-system</vt:lpstr>
      <vt:lpstr>Arial</vt:lpstr>
      <vt:lpstr>Calibri</vt:lpstr>
      <vt:lpstr>Calibri Light</vt:lpstr>
      <vt:lpstr>Cambria Math</vt:lpstr>
      <vt:lpstr>Guardian TextSans Web</vt:lpstr>
      <vt:lpstr>inherit</vt:lpstr>
      <vt:lpstr>Open Sans</vt:lpstr>
      <vt:lpstr>Times New Roman</vt:lpstr>
      <vt:lpstr>verdana</vt:lpstr>
      <vt:lpstr>Office Theme</vt:lpstr>
      <vt:lpstr>Leveraging Unstructured Data for EHR-based Prediction</vt:lpstr>
      <vt:lpstr>Lecture Outline</vt:lpstr>
      <vt:lpstr>What is unstructured data?</vt:lpstr>
      <vt:lpstr>Structured Data</vt:lpstr>
      <vt:lpstr>Example from Duke’s Clinical Research Datamart…</vt:lpstr>
      <vt:lpstr>Unstructured Data</vt:lpstr>
      <vt:lpstr>Why use unstructured data?</vt:lpstr>
      <vt:lpstr>A patient presents with shortness of breath…</vt:lpstr>
      <vt:lpstr>What will we find in the structured data?</vt:lpstr>
      <vt:lpstr>The H&amp;P</vt:lpstr>
      <vt:lpstr>The H&amp;P</vt:lpstr>
      <vt:lpstr>The H&amp;P</vt:lpstr>
      <vt:lpstr>Notes are a rich source of info</vt:lpstr>
      <vt:lpstr>A patient presents with shortness of breath…</vt:lpstr>
      <vt:lpstr>CT / Imaging</vt:lpstr>
      <vt:lpstr>PowerPoint Presentation</vt:lpstr>
      <vt:lpstr>A patient presents with shortness of breath…</vt:lpstr>
      <vt:lpstr>Electrophysiology</vt:lpstr>
      <vt:lpstr>Why use unstructured data?</vt:lpstr>
      <vt:lpstr>How do we use unstructured data (in isolation)?</vt:lpstr>
      <vt:lpstr>In contrast to structured data…</vt:lpstr>
      <vt:lpstr>Image Processing: Hierarchical Feature Extraction</vt:lpstr>
      <vt:lpstr>Image Processing: Hierarchical Feature Extraction</vt:lpstr>
      <vt:lpstr>To learn how these neural networks work:</vt:lpstr>
      <vt:lpstr>Image Encoder</vt:lpstr>
      <vt:lpstr>A typical prediction model</vt:lpstr>
      <vt:lpstr>A prediction model for images</vt:lpstr>
      <vt:lpstr>A note on the meaning(s) of “structured”</vt:lpstr>
      <vt:lpstr>NLP: Extraction of Word Counts</vt:lpstr>
      <vt:lpstr>NLP: Extraction of Word Counts</vt:lpstr>
      <vt:lpstr>A prediction model for documents</vt:lpstr>
      <vt:lpstr>NLP: Conversion to Word Vectors</vt:lpstr>
      <vt:lpstr>A prediction model for documents</vt:lpstr>
      <vt:lpstr>A prediction model for unstructured data</vt:lpstr>
      <vt:lpstr>How do we use unstructured data together with structured data?</vt:lpstr>
      <vt:lpstr>Separate Prediction Models</vt:lpstr>
      <vt:lpstr>Multi-Modal Prediction Model</vt:lpstr>
      <vt:lpstr>Multi-Modal Prediction Model</vt:lpstr>
      <vt:lpstr>Multi-Modal Prediction Model</vt:lpstr>
      <vt:lpstr>Variations on Multi-Modal Fusion</vt:lpstr>
      <vt:lpstr>Conclusions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Working with Multi-Modal Health Data</dc:title>
  <dc:creator>Matthew Engelhard, M.D., Ph.D.</dc:creator>
  <cp:lastModifiedBy>Matthew Engelhard, M.D., Ph.D.</cp:lastModifiedBy>
  <cp:revision>31</cp:revision>
  <dcterms:created xsi:type="dcterms:W3CDTF">2021-11-09T20:47:22Z</dcterms:created>
  <dcterms:modified xsi:type="dcterms:W3CDTF">2022-03-25T22:09:03Z</dcterms:modified>
</cp:coreProperties>
</file>

<file path=docProps/thumbnail.jpeg>
</file>